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3" r:id="rId3"/>
    <p:sldId id="335" r:id="rId4"/>
    <p:sldId id="337" r:id="rId5"/>
    <p:sldId id="336" r:id="rId6"/>
    <p:sldId id="338" r:id="rId7"/>
    <p:sldId id="342" r:id="rId8"/>
    <p:sldId id="339" r:id="rId9"/>
    <p:sldId id="343" r:id="rId10"/>
    <p:sldId id="341" r:id="rId11"/>
    <p:sldId id="340" r:id="rId1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7" autoAdjust="0"/>
    <p:restoredTop sz="86654" autoAdjust="0"/>
  </p:normalViewPr>
  <p:slideViewPr>
    <p:cSldViewPr snapToGrid="0" snapToObjects="1">
      <p:cViewPr>
        <p:scale>
          <a:sx n="60" d="100"/>
          <a:sy n="60" d="100"/>
        </p:scale>
        <p:origin x="-2624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D4ED-5BCA-D048-AEE9-42A0C9FC348E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2C5C-7447-1F4A-90F5-3D168EF10D8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6242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59706-E3DD-BF4A-8494-9CA61AC77F44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E31C9-6FFA-0E4C-9712-8375E7736FC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17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Hello everyone. My name is </a:t>
            </a:r>
            <a:r>
              <a:rPr kumimoji="1" lang="en-US" altLang="zh-CN" baseline="0" dirty="0" err="1" smtClean="0"/>
              <a:t>Tianlong</a:t>
            </a:r>
            <a:r>
              <a:rPr kumimoji="1" lang="en-US" altLang="zh-CN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It’s my pleasure here to present our </a:t>
            </a:r>
            <a:r>
              <a:rPr kumimoji="1" lang="en-US" altLang="zh-CN" baseline="0" dirty="0" err="1" smtClean="0"/>
              <a:t>IoTNetS</a:t>
            </a:r>
            <a:r>
              <a:rPr kumimoji="1" lang="en-US" altLang="zh-CN" baseline="0" dirty="0" smtClean="0"/>
              <a:t> Framework, which is a network-based security framework to secure the internet of things.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31C9-6FFA-0E4C-9712-8375E7736FC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232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</a:t>
            </a:r>
            <a:r>
              <a:rPr kumimoji="1" lang="en-US" altLang="zh-CN" baseline="0" dirty="0" smtClean="0"/>
              <a:t> make things worse, c</a:t>
            </a:r>
            <a:r>
              <a:rPr kumimoji="1" lang="en-US" altLang="zh-CN" dirty="0" smtClean="0"/>
              <a:t>urrent</a:t>
            </a:r>
            <a:r>
              <a:rPr kumimoji="1" lang="en-US" altLang="zh-CN" baseline="0" dirty="0" smtClean="0"/>
              <a:t> IT approaches fails to secure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At the end-point, current IT devices are protected by host-based FW/AV/Patches.</a:t>
            </a:r>
          </a:p>
          <a:p>
            <a:r>
              <a:rPr kumimoji="1" lang="en-US" altLang="zh-CN" baseline="0" dirty="0" smtClean="0"/>
              <a:t>Compare with that, we believe the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have unfixable flaws.</a:t>
            </a:r>
          </a:p>
          <a:p>
            <a:r>
              <a:rPr kumimoji="1" lang="en-US" altLang="zh-CN" baseline="0" dirty="0" smtClean="0"/>
              <a:t>For example,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have limited resource and cannot support host-based FW/AV.</a:t>
            </a:r>
          </a:p>
          <a:p>
            <a:r>
              <a:rPr kumimoji="1" lang="en-US" altLang="zh-CN" baseline="0" dirty="0" smtClean="0"/>
              <a:t>They are constrained in management and will be used for a long time with no patch or update support. </a:t>
            </a:r>
          </a:p>
          <a:p>
            <a:r>
              <a:rPr kumimoji="1" lang="en-US" altLang="zh-CN" baseline="0" dirty="0" smtClean="0"/>
              <a:t>As a result, the host-based security is not viable for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Then in the network, current IT approaches use IP-based rules to express the policy to secure the devices.</a:t>
            </a:r>
          </a:p>
          <a:p>
            <a:r>
              <a:rPr kumimoji="1" lang="en-US" altLang="zh-CN" baseline="0" dirty="0" smtClean="0"/>
              <a:t>However, for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, the devices have complex interactions with the physical world.</a:t>
            </a:r>
          </a:p>
          <a:p>
            <a:r>
              <a:rPr kumimoji="1" lang="en-US" altLang="zh-CN" baseline="0" dirty="0" smtClean="0"/>
              <a:t>The IP-based rules is not expressive enough to capture the physical context, such as location/temperature, to secure the physical interactions.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Finally, to secure a device we need to learn the benign/malicious behaviors of the device.</a:t>
            </a:r>
          </a:p>
          <a:p>
            <a:r>
              <a:rPr kumimoji="1" lang="en-US" altLang="zh-CN" baseline="0" dirty="0" smtClean="0"/>
              <a:t>In IT, the administrator can manually learn these behaviors based on the common standards and protocols IT devices use.</a:t>
            </a:r>
          </a:p>
          <a:p>
            <a:r>
              <a:rPr kumimoji="1" lang="en-US" altLang="zh-CN" baseline="0" dirty="0" smtClean="0"/>
              <a:t>However,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</a:t>
            </a:r>
            <a:r>
              <a:rPr kumimoji="0" lang="en-US" altLang="zh-C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ook Antiqua"/>
              </a:rPr>
              <a:t>l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ook Antiqua"/>
              </a:rPr>
              <a:t>ack such common standards/protocols</a:t>
            </a:r>
            <a:r>
              <a:rPr kumimoji="1" lang="en-US" altLang="zh-CN" baseline="0" dirty="0" smtClean="0"/>
              <a:t> and demonstrates more diverse behaviors.</a:t>
            </a:r>
          </a:p>
          <a:p>
            <a:r>
              <a:rPr kumimoji="1" lang="en-US" altLang="zh-CN" baseline="0" dirty="0" smtClean="0"/>
              <a:t>As a result, there are so many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 possible behavior</a:t>
            </a:r>
            <a:r>
              <a:rPr lang="en-US" altLang="zh-CN" sz="1200" baseline="0" dirty="0" smtClean="0">
                <a:solidFill>
                  <a:srgbClr val="FF0000"/>
                </a:solidFill>
                <a:cs typeface="Book Antiqua"/>
              </a:rPr>
              <a:t> of </a:t>
            </a:r>
            <a:r>
              <a:rPr lang="en-US" altLang="zh-CN" sz="1200" baseline="0" dirty="0" err="1" smtClean="0">
                <a:solidFill>
                  <a:srgbClr val="FF0000"/>
                </a:solidFill>
                <a:cs typeface="Book Antiqua"/>
              </a:rPr>
              <a:t>IoT</a:t>
            </a:r>
            <a:r>
              <a:rPr lang="en-US" altLang="zh-CN" sz="1200" baseline="0" dirty="0" smtClean="0">
                <a:solidFill>
                  <a:srgbClr val="FF0000"/>
                </a:solidFill>
                <a:cs typeface="Book Antiqua"/>
              </a:rPr>
              <a:t> and it’s impossible to 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manually</a:t>
            </a:r>
            <a:r>
              <a:rPr kumimoji="1" lang="en-US" altLang="zh-CN" baseline="0" dirty="0" smtClean="0"/>
              <a:t> learn all of them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31C9-6FFA-0E4C-9712-8375E7736FC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95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</a:t>
            </a:r>
            <a:r>
              <a:rPr kumimoji="1" lang="en-US" altLang="zh-CN" baseline="0" dirty="0" smtClean="0"/>
              <a:t> make things worse, c</a:t>
            </a:r>
            <a:r>
              <a:rPr kumimoji="1" lang="en-US" altLang="zh-CN" dirty="0" smtClean="0"/>
              <a:t>urrent</a:t>
            </a:r>
            <a:r>
              <a:rPr kumimoji="1" lang="en-US" altLang="zh-CN" baseline="0" dirty="0" smtClean="0"/>
              <a:t> IT approaches fails to secure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At the end-point, current IT devices are protected by host-based FW/AV/Patches.</a:t>
            </a:r>
          </a:p>
          <a:p>
            <a:r>
              <a:rPr kumimoji="1" lang="en-US" altLang="zh-CN" baseline="0" dirty="0" smtClean="0"/>
              <a:t>Compare with that, we believe the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have unfixable flaws.</a:t>
            </a:r>
          </a:p>
          <a:p>
            <a:r>
              <a:rPr kumimoji="1" lang="en-US" altLang="zh-CN" baseline="0" dirty="0" smtClean="0"/>
              <a:t>For example,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have limited resource and cannot support host-based FW/AV.</a:t>
            </a:r>
          </a:p>
          <a:p>
            <a:r>
              <a:rPr kumimoji="1" lang="en-US" altLang="zh-CN" baseline="0" dirty="0" smtClean="0"/>
              <a:t>They are constrained in management and will be used for a long time with no patch or update support. </a:t>
            </a:r>
          </a:p>
          <a:p>
            <a:r>
              <a:rPr kumimoji="1" lang="en-US" altLang="zh-CN" baseline="0" dirty="0" smtClean="0"/>
              <a:t>As a result, the host-based security is not viable for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Then in the network, current IT approaches use IP-based rules to express the policy to secure the devices.</a:t>
            </a:r>
          </a:p>
          <a:p>
            <a:r>
              <a:rPr kumimoji="1" lang="en-US" altLang="zh-CN" baseline="0" dirty="0" smtClean="0"/>
              <a:t>However, for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, the devices have complex interactions with the physical world.</a:t>
            </a:r>
          </a:p>
          <a:p>
            <a:r>
              <a:rPr kumimoji="1" lang="en-US" altLang="zh-CN" baseline="0" dirty="0" smtClean="0"/>
              <a:t>The IP-based rules is not expressive enough to capture the physical context, such as location/temperature, to secure the physical interactions.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Finally, to secure a device we need to learn the benign/malicious behaviors of the device.</a:t>
            </a:r>
          </a:p>
          <a:p>
            <a:r>
              <a:rPr kumimoji="1" lang="en-US" altLang="zh-CN" baseline="0" dirty="0" smtClean="0"/>
              <a:t>In IT, the administrator can manually learn these behaviors based on the common standards and protocols IT devices use.</a:t>
            </a:r>
          </a:p>
          <a:p>
            <a:r>
              <a:rPr kumimoji="1" lang="en-US" altLang="zh-CN" baseline="0" dirty="0" smtClean="0"/>
              <a:t>However, </a:t>
            </a:r>
            <a:r>
              <a:rPr kumimoji="1" lang="en-US" altLang="zh-CN" baseline="0" dirty="0" err="1" smtClean="0"/>
              <a:t>IoT</a:t>
            </a:r>
            <a:r>
              <a:rPr kumimoji="1" lang="en-US" altLang="zh-CN" baseline="0" dirty="0" smtClean="0"/>
              <a:t> devices </a:t>
            </a:r>
            <a:r>
              <a:rPr kumimoji="0" lang="en-US" altLang="zh-C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ook Antiqua"/>
              </a:rPr>
              <a:t>l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ook Antiqua"/>
              </a:rPr>
              <a:t>ack such common standards/protocols</a:t>
            </a:r>
            <a:r>
              <a:rPr kumimoji="1" lang="en-US" altLang="zh-CN" baseline="0" dirty="0" smtClean="0"/>
              <a:t> and demonstrates more diverse behaviors.</a:t>
            </a:r>
          </a:p>
          <a:p>
            <a:r>
              <a:rPr kumimoji="1" lang="en-US" altLang="zh-CN" baseline="0" dirty="0" smtClean="0"/>
              <a:t>As a result, there are so many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 possible behavior</a:t>
            </a:r>
            <a:r>
              <a:rPr lang="en-US" altLang="zh-CN" sz="1200" baseline="0" dirty="0" smtClean="0">
                <a:solidFill>
                  <a:srgbClr val="FF0000"/>
                </a:solidFill>
                <a:cs typeface="Book Antiqua"/>
              </a:rPr>
              <a:t> of </a:t>
            </a:r>
            <a:r>
              <a:rPr lang="en-US" altLang="zh-CN" sz="1200" baseline="0" dirty="0" err="1" smtClean="0">
                <a:solidFill>
                  <a:srgbClr val="FF0000"/>
                </a:solidFill>
                <a:cs typeface="Book Antiqua"/>
              </a:rPr>
              <a:t>IoT</a:t>
            </a:r>
            <a:r>
              <a:rPr lang="en-US" altLang="zh-CN" sz="1200" baseline="0" dirty="0" smtClean="0">
                <a:solidFill>
                  <a:srgbClr val="FF0000"/>
                </a:solidFill>
                <a:cs typeface="Book Antiqua"/>
              </a:rPr>
              <a:t> and it’s impossible to 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manually</a:t>
            </a:r>
            <a:r>
              <a:rPr kumimoji="1" lang="en-US" altLang="zh-CN" baseline="0" dirty="0" smtClean="0"/>
              <a:t> learn all of them</a:t>
            </a:r>
            <a:r>
              <a:rPr lang="en-US" altLang="zh-CN" sz="1200" dirty="0" smtClean="0">
                <a:solidFill>
                  <a:srgbClr val="FF0000"/>
                </a:solidFill>
                <a:cs typeface="Book Antiqua"/>
              </a:rPr>
              <a:t>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31C9-6FFA-0E4C-9712-8375E7736FC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95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D8D5-2B7E-C947-80DC-D51F95C32138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62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63D7-1446-BB41-AF4D-07646F7FAB90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82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A97-9502-FB48-8DA1-37683C12F22D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42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8"/>
            <a:ext cx="8229600" cy="11430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C227-4B70-6545-AAB0-3F488ACB045A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98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BECB-3E4B-544F-A716-F796C2683945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756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672-2DF4-7641-B137-454CD17DC338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62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4406-227D-BF45-AFD0-372507C39B01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072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2B2-1E29-4D46-99F8-8345F76555BA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095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85F-A61E-6649-BF16-CA2CE91A7209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539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ED11-3A71-D342-8A9C-8DB3B75AD9E7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303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744-F892-AB4B-A874-B81280DEFA31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25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4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EB51-1A4D-C34C-B40F-9EA67ED91BCE}" type="datetime1">
              <a:rPr kumimoji="1" lang="en-US" altLang="zh-CN" smtClean="0"/>
              <a:t>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11778" y="6357412"/>
            <a:ext cx="1113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C643-86A7-0641-AB35-06B989C732A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20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13693"/>
            <a:ext cx="9144000" cy="2486758"/>
          </a:xfrm>
        </p:spPr>
        <p:txBody>
          <a:bodyPr>
            <a:noAutofit/>
          </a:bodyPr>
          <a:lstStyle/>
          <a:p>
            <a:r>
              <a:rPr lang="en-US" altLang="zh-CN" dirty="0" err="1" smtClean="0">
                <a:solidFill>
                  <a:srgbClr val="0000FF"/>
                </a:solidFill>
              </a:rPr>
              <a:t>IoTSafe</a:t>
            </a:r>
            <a:r>
              <a:rPr lang="en-US" altLang="zh-CN" dirty="0" smtClean="0">
                <a:solidFill>
                  <a:srgbClr val="0000FF"/>
                </a:solidFill>
              </a:rPr>
              <a:t>: A Safe &amp; Verified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Security Controller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for </a:t>
            </a:r>
            <a:r>
              <a:rPr lang="en-US" altLang="zh-CN" dirty="0">
                <a:solidFill>
                  <a:srgbClr val="0000FF"/>
                </a:solidFill>
              </a:rPr>
              <a:t>Internet-of</a:t>
            </a:r>
            <a:r>
              <a:rPr lang="en-US" altLang="zh-CN" dirty="0" smtClean="0">
                <a:solidFill>
                  <a:srgbClr val="0000FF"/>
                </a:solidFill>
              </a:rPr>
              <a:t>-</a:t>
            </a:r>
            <a:r>
              <a:rPr lang="en-US" altLang="zh-CN" dirty="0" smtClean="0"/>
              <a:t>T</a:t>
            </a:r>
            <a:r>
              <a:rPr lang="en-US" altLang="zh-CN" dirty="0" smtClean="0">
                <a:solidFill>
                  <a:srgbClr val="0000FF"/>
                </a:solidFill>
              </a:rPr>
              <a:t>hings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831" y="4150538"/>
            <a:ext cx="8890000" cy="1146175"/>
          </a:xfrm>
        </p:spPr>
        <p:txBody>
          <a:bodyPr>
            <a:normAutofit/>
          </a:bodyPr>
          <a:lstStyle/>
          <a:p>
            <a:r>
              <a:rPr kumimoji="1" lang="en-US" altLang="zh-CN" sz="3000" dirty="0" err="1" smtClean="0">
                <a:solidFill>
                  <a:srgbClr val="000000"/>
                </a:solidFill>
                <a:cs typeface="Book Antiqua"/>
              </a:rPr>
              <a:t>Tianlong</a:t>
            </a:r>
            <a:r>
              <a:rPr kumimoji="1" lang="en-US" altLang="zh-CN" sz="3000" dirty="0" smtClean="0">
                <a:solidFill>
                  <a:srgbClr val="000000"/>
                </a:solidFill>
                <a:cs typeface="Book Antiqua"/>
              </a:rPr>
              <a:t> Yu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576" y="5592886"/>
            <a:ext cx="4736848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4"/>
    </mc:Choice>
    <mc:Fallback xmlns="">
      <p:transition xmlns:p14="http://schemas.microsoft.com/office/powerpoint/2010/main" spd="slow" advTm="151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512415" y="1894689"/>
            <a:ext cx="2623383" cy="4616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12415" y="1188528"/>
            <a:ext cx="2623383" cy="4616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Implementation </a:t>
            </a:r>
            <a:r>
              <a:rPr kumimoji="1" lang="en-US" altLang="zh-CN" dirty="0" smtClean="0"/>
              <a:t>on SDN </a:t>
            </a:r>
            <a:r>
              <a:rPr kumimoji="1" lang="en-US" altLang="zh-CN" dirty="0" smtClean="0"/>
              <a:t>controller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60" y="4821085"/>
            <a:ext cx="469698" cy="656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80" t="6839" r="7140" b="6464"/>
          <a:stretch/>
        </p:blipFill>
        <p:spPr>
          <a:xfrm>
            <a:off x="604165" y="4130475"/>
            <a:ext cx="5862907" cy="2286000"/>
          </a:xfrm>
          <a:prstGeom prst="rect">
            <a:avLst/>
          </a:prstGeom>
          <a:ln w="38100" cmpd="sng">
            <a:noFill/>
          </a:ln>
        </p:spPr>
      </p:pic>
      <p:sp>
        <p:nvSpPr>
          <p:cNvPr id="7" name="云形 6"/>
          <p:cNvSpPr/>
          <p:nvPr/>
        </p:nvSpPr>
        <p:spPr>
          <a:xfrm>
            <a:off x="6495748" y="4888853"/>
            <a:ext cx="2104970" cy="9144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000000"/>
                </a:solidFill>
              </a:rPr>
              <a:t>Internet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5024718" y="4859216"/>
            <a:ext cx="0" cy="425045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none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5061400" y="3207965"/>
            <a:ext cx="9525" cy="45720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2649338" y="2671648"/>
            <a:ext cx="2822362" cy="484756"/>
            <a:chOff x="2311870" y="1865497"/>
            <a:chExt cx="2822362" cy="484756"/>
          </a:xfrm>
        </p:grpSpPr>
        <p:sp>
          <p:nvSpPr>
            <p:cNvPr id="11" name="圆角矩形 10"/>
            <p:cNvSpPr/>
            <p:nvPr/>
          </p:nvSpPr>
          <p:spPr>
            <a:xfrm>
              <a:off x="2438670" y="1893053"/>
              <a:ext cx="2560320" cy="457200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11870" y="1865497"/>
              <a:ext cx="28223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err="1" smtClean="0"/>
                <a:t>IoTSafe</a:t>
              </a:r>
              <a:r>
                <a:rPr lang="en-US" altLang="zh-CN" sz="2400" dirty="0" smtClean="0"/>
                <a:t> Controller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701" y="4984077"/>
            <a:ext cx="575917" cy="44621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4" name="文本框 139"/>
          <p:cNvSpPr txBox="1"/>
          <p:nvPr/>
        </p:nvSpPr>
        <p:spPr>
          <a:xfrm>
            <a:off x="3642726" y="5520139"/>
            <a:ext cx="226264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dirty="0" err="1" smtClean="0">
                <a:solidFill>
                  <a:srgbClr val="000000"/>
                </a:solidFill>
                <a:cs typeface="Book Antiqua"/>
              </a:rPr>
              <a:t>IoT</a:t>
            </a:r>
            <a:r>
              <a:rPr lang="en-US" altLang="zh-CN" sz="2200" dirty="0" smtClean="0">
                <a:solidFill>
                  <a:srgbClr val="000000"/>
                </a:solidFill>
                <a:cs typeface="Book Antiqua"/>
              </a:rPr>
              <a:t> Gateway</a:t>
            </a:r>
          </a:p>
        </p:txBody>
      </p:sp>
      <p:cxnSp>
        <p:nvCxnSpPr>
          <p:cNvPr id="16" name="直线连接符 15"/>
          <p:cNvCxnSpPr/>
          <p:nvPr/>
        </p:nvCxnSpPr>
        <p:spPr>
          <a:xfrm flipV="1">
            <a:off x="3035084" y="3219905"/>
            <a:ext cx="0" cy="146304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50679" y="6417980"/>
            <a:ext cx="282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Home Network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68" y="4237976"/>
            <a:ext cx="1581151" cy="647688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798" y="3695515"/>
            <a:ext cx="555640" cy="457200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678" y="3697015"/>
            <a:ext cx="498036" cy="457200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cxnSp>
        <p:nvCxnSpPr>
          <p:cNvPr id="22" name="直线连接符 21"/>
          <p:cNvCxnSpPr/>
          <p:nvPr/>
        </p:nvCxnSpPr>
        <p:spPr>
          <a:xfrm>
            <a:off x="5078224" y="5367220"/>
            <a:ext cx="14173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none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139"/>
          <p:cNvSpPr txBox="1"/>
          <p:nvPr/>
        </p:nvSpPr>
        <p:spPr>
          <a:xfrm>
            <a:off x="5268721" y="4228240"/>
            <a:ext cx="286179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Security Server</a:t>
            </a:r>
          </a:p>
        </p:txBody>
      </p:sp>
      <p:sp>
        <p:nvSpPr>
          <p:cNvPr id="25" name="任意形状 24"/>
          <p:cNvSpPr/>
          <p:nvPr/>
        </p:nvSpPr>
        <p:spPr>
          <a:xfrm>
            <a:off x="3598342" y="4183249"/>
            <a:ext cx="2878667" cy="1552918"/>
          </a:xfrm>
          <a:custGeom>
            <a:avLst/>
            <a:gdLst>
              <a:gd name="connsiteX0" fmla="*/ 2878667 w 2878667"/>
              <a:gd name="connsiteY0" fmla="*/ 1066085 h 1552918"/>
              <a:gd name="connsiteX1" fmla="*/ 1502833 w 2878667"/>
              <a:gd name="connsiteY1" fmla="*/ 7751 h 1552918"/>
              <a:gd name="connsiteX2" fmla="*/ 0 w 2878667"/>
              <a:gd name="connsiteY2" fmla="*/ 1552918 h 155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7" h="1552918">
                <a:moveTo>
                  <a:pt x="2878667" y="1066085"/>
                </a:moveTo>
                <a:cubicBezTo>
                  <a:pt x="2430639" y="496348"/>
                  <a:pt x="1982611" y="-73388"/>
                  <a:pt x="1502833" y="7751"/>
                </a:cubicBezTo>
                <a:cubicBezTo>
                  <a:pt x="1023055" y="88890"/>
                  <a:pt x="370417" y="1066085"/>
                  <a:pt x="0" y="1552918"/>
                </a:cubicBezTo>
              </a:path>
            </a:pathLst>
          </a:cu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310" y="5651499"/>
            <a:ext cx="732532" cy="529100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5664724" y="2633184"/>
            <a:ext cx="80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SDN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274" y="4741600"/>
            <a:ext cx="598884" cy="598884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</p:pic>
      <p:sp>
        <p:nvSpPr>
          <p:cNvPr id="29" name="矩形 28"/>
          <p:cNvSpPr/>
          <p:nvPr/>
        </p:nvSpPr>
        <p:spPr>
          <a:xfrm>
            <a:off x="1614319" y="3588266"/>
            <a:ext cx="1282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err="1" smtClean="0">
                <a:latin typeface="Lucida Grande"/>
                <a:ea typeface="Lucida Grande"/>
                <a:cs typeface="Lucida Grande"/>
                <a:sym typeface="Zapf Dingbats"/>
              </a:rPr>
              <a:t>IoT</a:t>
            </a:r>
            <a:r>
              <a:rPr lang="en-US" altLang="zh-CN" sz="2200" dirty="0" smtClean="0">
                <a:latin typeface="Lucida Grande"/>
                <a:ea typeface="Lucida Grande"/>
                <a:cs typeface="Lucida Grande"/>
                <a:sym typeface="Zapf Dingbats"/>
              </a:rPr>
              <a:t> APIs</a:t>
            </a:r>
          </a:p>
        </p:txBody>
      </p:sp>
      <p:sp>
        <p:nvSpPr>
          <p:cNvPr id="30" name="矩形 29"/>
          <p:cNvSpPr/>
          <p:nvPr/>
        </p:nvSpPr>
        <p:spPr>
          <a:xfrm>
            <a:off x="5700886" y="3588266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NFV</a:t>
            </a:r>
          </a:p>
        </p:txBody>
      </p:sp>
      <p:sp>
        <p:nvSpPr>
          <p:cNvPr id="31" name="矩形 30"/>
          <p:cNvSpPr/>
          <p:nvPr/>
        </p:nvSpPr>
        <p:spPr>
          <a:xfrm>
            <a:off x="1575916" y="1167361"/>
            <a:ext cx="2559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o</a:t>
            </a:r>
            <a:r>
              <a:rPr lang="en-US" altLang="zh-CN" sz="2400" dirty="0" smtClean="0"/>
              <a:t>verheat/overcool</a:t>
            </a:r>
          </a:p>
        </p:txBody>
      </p:sp>
      <p:sp>
        <p:nvSpPr>
          <p:cNvPr id="32" name="矩形 31"/>
          <p:cNvSpPr/>
          <p:nvPr/>
        </p:nvSpPr>
        <p:spPr>
          <a:xfrm>
            <a:off x="2221473" y="1894689"/>
            <a:ext cx="132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normal</a:t>
            </a:r>
          </a:p>
        </p:txBody>
      </p:sp>
      <p:cxnSp>
        <p:nvCxnSpPr>
          <p:cNvPr id="34" name="直线连接符 33"/>
          <p:cNvCxnSpPr/>
          <p:nvPr/>
        </p:nvCxnSpPr>
        <p:spPr>
          <a:xfrm>
            <a:off x="2812249" y="1650193"/>
            <a:ext cx="0" cy="244496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831678" y="1167361"/>
            <a:ext cx="308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FW: lock T; Reset Td; </a:t>
            </a:r>
          </a:p>
        </p:txBody>
      </p:sp>
      <p:sp>
        <p:nvSpPr>
          <p:cNvPr id="43" name="矩形 42"/>
          <p:cNvSpPr/>
          <p:nvPr/>
        </p:nvSpPr>
        <p:spPr>
          <a:xfrm>
            <a:off x="4831678" y="1855782"/>
            <a:ext cx="2559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FW: allow T;  </a:t>
            </a:r>
          </a:p>
        </p:txBody>
      </p:sp>
      <p:cxnSp>
        <p:nvCxnSpPr>
          <p:cNvPr id="44" name="直线连接符 43"/>
          <p:cNvCxnSpPr/>
          <p:nvPr/>
        </p:nvCxnSpPr>
        <p:spPr>
          <a:xfrm flipV="1">
            <a:off x="4123009" y="1419361"/>
            <a:ext cx="729836" cy="2232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/>
          <p:cNvCxnSpPr/>
          <p:nvPr/>
        </p:nvCxnSpPr>
        <p:spPr>
          <a:xfrm flipV="1">
            <a:off x="4123009" y="2143261"/>
            <a:ext cx="729836" cy="2232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04165" y="1481589"/>
            <a:ext cx="76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FSM</a:t>
            </a:r>
          </a:p>
        </p:txBody>
      </p:sp>
    </p:spTree>
    <p:extLst>
      <p:ext uri="{BB962C8B-B14F-4D97-AF65-F5344CB8AC3E}">
        <p14:creationId xmlns:p14="http://schemas.microsoft.com/office/powerpoint/2010/main" val="355595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Discussion &amp; Future Works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11</a:t>
            </a:fld>
            <a:endParaRPr kumimoji="1" lang="zh-CN" altLang="en-US"/>
          </a:p>
        </p:txBody>
      </p:sp>
      <p:grpSp>
        <p:nvGrpSpPr>
          <p:cNvPr id="39" name="组 38"/>
          <p:cNvGrpSpPr/>
          <p:nvPr/>
        </p:nvGrpSpPr>
        <p:grpSpPr>
          <a:xfrm>
            <a:off x="1769674" y="1027556"/>
            <a:ext cx="5604652" cy="5738311"/>
            <a:chOff x="161403" y="1027556"/>
            <a:chExt cx="5604652" cy="5738311"/>
          </a:xfrm>
        </p:grpSpPr>
        <p:sp>
          <p:nvSpPr>
            <p:cNvPr id="21" name="矩形 20"/>
            <p:cNvSpPr/>
            <p:nvPr/>
          </p:nvSpPr>
          <p:spPr>
            <a:xfrm>
              <a:off x="1911217" y="3326894"/>
              <a:ext cx="1670459" cy="83099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Hybrid </a:t>
              </a:r>
            </a:p>
            <a:p>
              <a:pPr algn="ctr"/>
              <a:r>
                <a:rPr lang="en-US" altLang="zh-CN" sz="2400" dirty="0" smtClean="0"/>
                <a:t>Program</a:t>
              </a:r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11217" y="4676869"/>
              <a:ext cx="1670459" cy="83099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err="1" smtClean="0"/>
                <a:t>IoTSafe</a:t>
              </a:r>
              <a:r>
                <a:rPr lang="en-US" altLang="zh-CN" sz="2400" dirty="0" smtClean="0"/>
                <a:t> </a:t>
              </a:r>
            </a:p>
            <a:p>
              <a:pPr algn="ctr"/>
              <a:r>
                <a:rPr lang="en-US" altLang="zh-CN" sz="2400" dirty="0" smtClean="0"/>
                <a:t>Controller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038952" y="3312696"/>
              <a:ext cx="1697790" cy="8309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 smtClean="0">
                  <a:solidFill>
                    <a:schemeClr val="tx1"/>
                  </a:solidFill>
                </a:rPr>
                <a:t>KeYmaera</a:t>
              </a:r>
              <a:r>
                <a:rPr lang="en-US" altLang="zh-CN" sz="2400" dirty="0" smtClean="0">
                  <a:solidFill>
                    <a:schemeClr val="tx1"/>
                  </a:solidFill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</a:rPr>
                <a:t>X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线连接符 23"/>
            <p:cNvCxnSpPr/>
            <p:nvPr/>
          </p:nvCxnSpPr>
          <p:spPr>
            <a:xfrm>
              <a:off x="3581676" y="3731164"/>
              <a:ext cx="457200" cy="11229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  <a:headEnd type="none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>
              <a:off x="2746447" y="4182299"/>
              <a:ext cx="0" cy="4572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  <a:headEnd type="none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478" y="5898512"/>
              <a:ext cx="867355" cy="867355"/>
            </a:xfrm>
            <a:prstGeom prst="rect">
              <a:avLst/>
            </a:prstGeom>
            <a:noFill/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3816" y="6074902"/>
              <a:ext cx="535136" cy="491258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</p:pic>
        <p:cxnSp>
          <p:nvCxnSpPr>
            <p:cNvPr id="28" name="直线连接符 27"/>
            <p:cNvCxnSpPr/>
            <p:nvPr/>
          </p:nvCxnSpPr>
          <p:spPr>
            <a:xfrm flipV="1">
              <a:off x="1679712" y="5507866"/>
              <a:ext cx="290930" cy="4572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 w="lg" len="med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 flipH="1" flipV="1">
              <a:off x="3475594" y="5507866"/>
              <a:ext cx="271864" cy="4572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 w="lg" len="med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1911217" y="2344101"/>
              <a:ext cx="1670459" cy="46166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Synthesizer 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1403" y="3918727"/>
              <a:ext cx="17276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Automatic </a:t>
              </a:r>
            </a:p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Translation?</a:t>
              </a:r>
            </a:p>
          </p:txBody>
        </p:sp>
        <p:cxnSp>
          <p:nvCxnSpPr>
            <p:cNvPr id="32" name="直线连接符 31"/>
            <p:cNvCxnSpPr>
              <a:stCxn id="30" idx="2"/>
            </p:cNvCxnSpPr>
            <p:nvPr/>
          </p:nvCxnSpPr>
          <p:spPr>
            <a:xfrm>
              <a:off x="2746447" y="2805766"/>
              <a:ext cx="0" cy="4572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  <a:headEnd type="none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2150221" y="1830573"/>
              <a:ext cx="0" cy="4572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  <a:headEnd type="none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3398822" y="1830573"/>
              <a:ext cx="0" cy="4572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  <a:headEnd type="none"/>
              <a:tailEnd type="arrow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290041" y="1027556"/>
              <a:ext cx="1670459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FF0000"/>
                  </a:solidFill>
                </a:rPr>
                <a:t>IoT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 Device Model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73524" y="1031991"/>
              <a:ext cx="1670459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Security Policy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997121" y="4207223"/>
              <a:ext cx="17689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Automatic </a:t>
              </a:r>
            </a:p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Verification?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9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err="1"/>
              <a:t>IoT</a:t>
            </a:r>
            <a:r>
              <a:rPr kumimoji="1" lang="en-US" altLang="zh-CN" dirty="0"/>
              <a:t> is an impending security disaster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8" y="1484334"/>
            <a:ext cx="1032743" cy="103274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406463" y="5711081"/>
            <a:ext cx="63991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cs typeface="Chalkduster"/>
              </a:rPr>
              <a:t>IoT</a:t>
            </a:r>
            <a:r>
              <a:rPr lang="en-US" altLang="zh-CN" sz="3200" dirty="0" smtClean="0">
                <a:solidFill>
                  <a:srgbClr val="FF0000"/>
                </a:solidFill>
                <a:cs typeface="Chalkduster"/>
              </a:rPr>
              <a:t> devices cause </a:t>
            </a:r>
            <a:r>
              <a:rPr lang="en-US" altLang="zh-CN" sz="3200" b="1" dirty="0" smtClean="0">
                <a:solidFill>
                  <a:srgbClr val="FF0000"/>
                </a:solidFill>
                <a:cs typeface="Chalkduster"/>
              </a:rPr>
              <a:t>physical damage</a:t>
            </a:r>
            <a:r>
              <a:rPr lang="en-US" altLang="zh-CN" sz="3200" dirty="0" smtClean="0">
                <a:solidFill>
                  <a:srgbClr val="FF0000"/>
                </a:solidFill>
                <a:cs typeface="Chalkduster"/>
              </a:rPr>
              <a:t>!!!</a:t>
            </a:r>
            <a:endParaRPr lang="en-US" altLang="zh-CN" sz="3200" baseline="-25000" dirty="0" smtClean="0">
              <a:solidFill>
                <a:srgbClr val="FF0000"/>
              </a:solidFill>
              <a:cs typeface="Chalkduster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6" y="3427661"/>
            <a:ext cx="1202266" cy="1202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27" y="1414159"/>
            <a:ext cx="973667" cy="11730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529" y="1519119"/>
            <a:ext cx="1333500" cy="963172"/>
          </a:xfrm>
          <a:prstGeom prst="rect">
            <a:avLst/>
          </a:prstGeom>
          <a:ln w="57150" cmpd="sng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645" y="3326952"/>
            <a:ext cx="1333500" cy="14036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358" y="3215994"/>
            <a:ext cx="1625600" cy="1625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892" y="1367821"/>
            <a:ext cx="1265768" cy="12657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164" y="3050893"/>
            <a:ext cx="1955803" cy="1955803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1297383" y="2700314"/>
            <a:ext cx="0" cy="5156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418283" y="2700314"/>
            <a:ext cx="0" cy="5156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5645016" y="2700314"/>
            <a:ext cx="0" cy="5156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7740194" y="2700314"/>
            <a:ext cx="0" cy="5156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71658" y="4903797"/>
            <a:ext cx="1499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overheat</a:t>
            </a:r>
            <a:endParaRPr lang="en-US" altLang="zh-CN" sz="2800" baseline="-25000" dirty="0" smtClean="0"/>
          </a:p>
        </p:txBody>
      </p:sp>
      <p:sp>
        <p:nvSpPr>
          <p:cNvPr id="21" name="矩形 20"/>
          <p:cNvSpPr/>
          <p:nvPr/>
        </p:nvSpPr>
        <p:spPr>
          <a:xfrm>
            <a:off x="2653569" y="4903797"/>
            <a:ext cx="1393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/>
              <a:t>b</a:t>
            </a:r>
            <a:r>
              <a:rPr lang="en-US" altLang="zh-CN" sz="2800" dirty="0" smtClean="0"/>
              <a:t>reak-in</a:t>
            </a:r>
            <a:endParaRPr lang="en-US" altLang="zh-CN" sz="2800" baseline="-25000" dirty="0" smtClean="0"/>
          </a:p>
        </p:txBody>
      </p:sp>
      <p:sp>
        <p:nvSpPr>
          <p:cNvPr id="22" name="矩形 21"/>
          <p:cNvSpPr/>
          <p:nvPr/>
        </p:nvSpPr>
        <p:spPr>
          <a:xfrm>
            <a:off x="5163630" y="4903797"/>
            <a:ext cx="96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crash</a:t>
            </a:r>
            <a:endParaRPr lang="en-US" altLang="zh-CN" sz="2800" baseline="-25000" dirty="0" smtClean="0"/>
          </a:p>
        </p:txBody>
      </p:sp>
      <p:sp>
        <p:nvSpPr>
          <p:cNvPr id="23" name="矩形 22"/>
          <p:cNvSpPr/>
          <p:nvPr/>
        </p:nvSpPr>
        <p:spPr>
          <a:xfrm>
            <a:off x="7488411" y="4903797"/>
            <a:ext cx="678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fire</a:t>
            </a:r>
            <a:endParaRPr lang="en-US" altLang="zh-CN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4227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0648"/>
            <a:ext cx="9144000" cy="1143000"/>
          </a:xfrm>
        </p:spPr>
        <p:txBody>
          <a:bodyPr>
            <a:noAutofit/>
          </a:bodyPr>
          <a:lstStyle/>
          <a:p>
            <a:r>
              <a:rPr kumimoji="1" lang="en-US" altLang="zh-CN" sz="3600" dirty="0" smtClean="0"/>
              <a:t>Current approaches fail </a:t>
            </a:r>
            <a:r>
              <a:rPr kumimoji="1" lang="en-US" altLang="zh-CN" sz="3600" dirty="0"/>
              <a:t>to secure </a:t>
            </a:r>
            <a:r>
              <a:rPr kumimoji="1" lang="en-US" altLang="zh-CN" sz="3600" dirty="0" err="1" smtClean="0"/>
              <a:t>IoT</a:t>
            </a:r>
            <a:endParaRPr kumimoji="1" lang="zh-CN" altLang="en-US" sz="36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0" name="任意形状 39"/>
          <p:cNvSpPr/>
          <p:nvPr/>
        </p:nvSpPr>
        <p:spPr>
          <a:xfrm>
            <a:off x="3379615" y="3493507"/>
            <a:ext cx="3090334" cy="436442"/>
          </a:xfrm>
          <a:custGeom>
            <a:avLst/>
            <a:gdLst>
              <a:gd name="connsiteX0" fmla="*/ 3090334 w 3090334"/>
              <a:gd name="connsiteY0" fmla="*/ 436442 h 436442"/>
              <a:gd name="connsiteX1" fmla="*/ 2624667 w 3090334"/>
              <a:gd name="connsiteY1" fmla="*/ 154220 h 436442"/>
              <a:gd name="connsiteX2" fmla="*/ 2017889 w 3090334"/>
              <a:gd name="connsiteY2" fmla="*/ 13108 h 436442"/>
              <a:gd name="connsiteX3" fmla="*/ 0 w 3090334"/>
              <a:gd name="connsiteY3" fmla="*/ 41331 h 4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4" h="436442">
                <a:moveTo>
                  <a:pt x="3090334" y="436442"/>
                </a:moveTo>
                <a:cubicBezTo>
                  <a:pt x="2946871" y="330609"/>
                  <a:pt x="2803408" y="224776"/>
                  <a:pt x="2624667" y="154220"/>
                </a:cubicBezTo>
                <a:cubicBezTo>
                  <a:pt x="2445926" y="83664"/>
                  <a:pt x="2455333" y="31923"/>
                  <a:pt x="2017889" y="13108"/>
                </a:cubicBezTo>
                <a:cubicBezTo>
                  <a:pt x="1580445" y="-5707"/>
                  <a:pt x="576204" y="-10410"/>
                  <a:pt x="0" y="41331"/>
                </a:cubicBezTo>
              </a:path>
            </a:pathLst>
          </a:cu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任意形状 40"/>
          <p:cNvSpPr/>
          <p:nvPr/>
        </p:nvSpPr>
        <p:spPr>
          <a:xfrm>
            <a:off x="3354214" y="2943656"/>
            <a:ext cx="3228623" cy="386832"/>
          </a:xfrm>
          <a:custGeom>
            <a:avLst/>
            <a:gdLst>
              <a:gd name="connsiteX0" fmla="*/ 3358445 w 3358445"/>
              <a:gd name="connsiteY0" fmla="*/ 0 h 501205"/>
              <a:gd name="connsiteX1" fmla="*/ 2836334 w 3358445"/>
              <a:gd name="connsiteY1" fmla="*/ 381000 h 501205"/>
              <a:gd name="connsiteX2" fmla="*/ 2215445 w 3358445"/>
              <a:gd name="connsiteY2" fmla="*/ 493889 h 501205"/>
              <a:gd name="connsiteX3" fmla="*/ 0 w 3358445"/>
              <a:gd name="connsiteY3" fmla="*/ 465667 h 5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8445" h="501205">
                <a:moveTo>
                  <a:pt x="3358445" y="0"/>
                </a:moveTo>
                <a:cubicBezTo>
                  <a:pt x="3192639" y="149342"/>
                  <a:pt x="3026834" y="298685"/>
                  <a:pt x="2836334" y="381000"/>
                </a:cubicBezTo>
                <a:cubicBezTo>
                  <a:pt x="2645834" y="463315"/>
                  <a:pt x="2688167" y="479778"/>
                  <a:pt x="2215445" y="493889"/>
                </a:cubicBezTo>
                <a:cubicBezTo>
                  <a:pt x="1742723" y="508000"/>
                  <a:pt x="776111" y="503297"/>
                  <a:pt x="0" y="465667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082" y="3043580"/>
            <a:ext cx="867355" cy="867355"/>
          </a:xfrm>
          <a:prstGeom prst="rect">
            <a:avLst/>
          </a:prstGeom>
          <a:noFill/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086" y="3156469"/>
            <a:ext cx="535136" cy="49125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</p:pic>
      <p:pic>
        <p:nvPicPr>
          <p:cNvPr id="54" name="Picture 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481">
            <a:off x="6561813" y="2151848"/>
            <a:ext cx="868396" cy="115593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5" name="矩形 54"/>
          <p:cNvSpPr/>
          <p:nvPr/>
        </p:nvSpPr>
        <p:spPr>
          <a:xfrm>
            <a:off x="7477819" y="242554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Attacker</a:t>
            </a:r>
            <a:endParaRPr lang="en-US" altLang="zh-CN" sz="2400" baseline="-25000" dirty="0" smtClean="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156" y="3420544"/>
            <a:ext cx="1080878" cy="1068212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7681458" y="3706835"/>
            <a:ext cx="7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User</a:t>
            </a:r>
            <a:endParaRPr lang="en-US" altLang="zh-CN" sz="2400" baseline="-25000" dirty="0" smtClean="0"/>
          </a:p>
        </p:txBody>
      </p:sp>
      <p:sp>
        <p:nvSpPr>
          <p:cNvPr id="65" name="矩形 64"/>
          <p:cNvSpPr/>
          <p:nvPr/>
        </p:nvSpPr>
        <p:spPr>
          <a:xfrm>
            <a:off x="910172" y="4197769"/>
            <a:ext cx="2761547" cy="175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/>
              <a:t>Unfixable </a:t>
            </a:r>
            <a:r>
              <a:rPr lang="en-US" altLang="zh-CN" sz="2800" dirty="0" smtClean="0"/>
              <a:t>Flaws</a:t>
            </a:r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- Resource</a:t>
            </a:r>
            <a:endParaRPr lang="en-US" altLang="zh-CN" sz="2800" dirty="0"/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- Management</a:t>
            </a:r>
            <a:endParaRPr lang="en-US" altLang="zh-CN" sz="2800" dirty="0"/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- Longevity</a:t>
            </a:r>
          </a:p>
          <a:p>
            <a:pPr algn="ctr"/>
            <a:endParaRPr lang="en-US" altLang="zh-CN" sz="2800" baseline="-25000" dirty="0" smtClean="0"/>
          </a:p>
        </p:txBody>
      </p:sp>
      <p:sp>
        <p:nvSpPr>
          <p:cNvPr id="66" name="矩形 65"/>
          <p:cNvSpPr/>
          <p:nvPr/>
        </p:nvSpPr>
        <p:spPr>
          <a:xfrm>
            <a:off x="3918761" y="4108199"/>
            <a:ext cx="2177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No physical </a:t>
            </a:r>
            <a:r>
              <a:rPr lang="en-US" altLang="zh-CN" sz="2800" dirty="0" smtClean="0"/>
              <a:t>context </a:t>
            </a:r>
          </a:p>
        </p:txBody>
      </p:sp>
      <p:sp>
        <p:nvSpPr>
          <p:cNvPr id="67" name="矩形 66"/>
          <p:cNvSpPr/>
          <p:nvPr/>
        </p:nvSpPr>
        <p:spPr>
          <a:xfrm>
            <a:off x="4827822" y="2398299"/>
            <a:ext cx="4667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altLang="zh-CN" sz="3800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960" y="2719138"/>
            <a:ext cx="1027698" cy="712537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2428733" y="2398299"/>
            <a:ext cx="4667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altLang="zh-CN" sz="3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18918" y="2549267"/>
            <a:ext cx="1533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Embedded</a:t>
            </a:r>
          </a:p>
          <a:p>
            <a:pPr algn="ctr"/>
            <a:r>
              <a:rPr lang="en-US" altLang="zh-CN" sz="2400" dirty="0" smtClean="0"/>
              <a:t>Controller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4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87"/>
    </mc:Choice>
    <mc:Fallback xmlns="">
      <p:transition xmlns:p14="http://schemas.microsoft.com/office/powerpoint/2010/main" spd="slow" advTm="1043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0648"/>
            <a:ext cx="9144000" cy="1143000"/>
          </a:xfrm>
        </p:spPr>
        <p:txBody>
          <a:bodyPr>
            <a:noAutofit/>
          </a:bodyPr>
          <a:lstStyle/>
          <a:p>
            <a:r>
              <a:rPr kumimoji="1" lang="en-US" altLang="zh-CN" sz="3600" dirty="0" err="1" smtClean="0"/>
              <a:t>IoTSafe</a:t>
            </a:r>
            <a:r>
              <a:rPr kumimoji="1" lang="en-US" altLang="zh-CN" sz="3600" dirty="0"/>
              <a:t> </a:t>
            </a:r>
            <a:r>
              <a:rPr kumimoji="1" lang="en-US" altLang="zh-CN" sz="3600" dirty="0" smtClean="0"/>
              <a:t>Security Controller</a:t>
            </a:r>
            <a:endParaRPr kumimoji="1" lang="zh-CN" altLang="en-US" sz="36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40" name="任意形状 39"/>
          <p:cNvSpPr/>
          <p:nvPr/>
        </p:nvSpPr>
        <p:spPr>
          <a:xfrm>
            <a:off x="3379615" y="3493507"/>
            <a:ext cx="3090334" cy="436442"/>
          </a:xfrm>
          <a:custGeom>
            <a:avLst/>
            <a:gdLst>
              <a:gd name="connsiteX0" fmla="*/ 3090334 w 3090334"/>
              <a:gd name="connsiteY0" fmla="*/ 436442 h 436442"/>
              <a:gd name="connsiteX1" fmla="*/ 2624667 w 3090334"/>
              <a:gd name="connsiteY1" fmla="*/ 154220 h 436442"/>
              <a:gd name="connsiteX2" fmla="*/ 2017889 w 3090334"/>
              <a:gd name="connsiteY2" fmla="*/ 13108 h 436442"/>
              <a:gd name="connsiteX3" fmla="*/ 0 w 3090334"/>
              <a:gd name="connsiteY3" fmla="*/ 41331 h 4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4" h="436442">
                <a:moveTo>
                  <a:pt x="3090334" y="436442"/>
                </a:moveTo>
                <a:cubicBezTo>
                  <a:pt x="2946871" y="330609"/>
                  <a:pt x="2803408" y="224776"/>
                  <a:pt x="2624667" y="154220"/>
                </a:cubicBezTo>
                <a:cubicBezTo>
                  <a:pt x="2445926" y="83664"/>
                  <a:pt x="2455333" y="31923"/>
                  <a:pt x="2017889" y="13108"/>
                </a:cubicBezTo>
                <a:cubicBezTo>
                  <a:pt x="1580445" y="-5707"/>
                  <a:pt x="576204" y="-10410"/>
                  <a:pt x="0" y="41331"/>
                </a:cubicBezTo>
              </a:path>
            </a:pathLst>
          </a:cu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任意形状 40"/>
          <p:cNvSpPr/>
          <p:nvPr/>
        </p:nvSpPr>
        <p:spPr>
          <a:xfrm>
            <a:off x="3354214" y="2943656"/>
            <a:ext cx="3228623" cy="386832"/>
          </a:xfrm>
          <a:custGeom>
            <a:avLst/>
            <a:gdLst>
              <a:gd name="connsiteX0" fmla="*/ 3358445 w 3358445"/>
              <a:gd name="connsiteY0" fmla="*/ 0 h 501205"/>
              <a:gd name="connsiteX1" fmla="*/ 2836334 w 3358445"/>
              <a:gd name="connsiteY1" fmla="*/ 381000 h 501205"/>
              <a:gd name="connsiteX2" fmla="*/ 2215445 w 3358445"/>
              <a:gd name="connsiteY2" fmla="*/ 493889 h 501205"/>
              <a:gd name="connsiteX3" fmla="*/ 0 w 3358445"/>
              <a:gd name="connsiteY3" fmla="*/ 465667 h 5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8445" h="501205">
                <a:moveTo>
                  <a:pt x="3358445" y="0"/>
                </a:moveTo>
                <a:cubicBezTo>
                  <a:pt x="3192639" y="149342"/>
                  <a:pt x="3026834" y="298685"/>
                  <a:pt x="2836334" y="381000"/>
                </a:cubicBezTo>
                <a:cubicBezTo>
                  <a:pt x="2645834" y="463315"/>
                  <a:pt x="2688167" y="479778"/>
                  <a:pt x="2215445" y="493889"/>
                </a:cubicBezTo>
                <a:cubicBezTo>
                  <a:pt x="1742723" y="508000"/>
                  <a:pt x="776111" y="503297"/>
                  <a:pt x="0" y="465667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082" y="3043580"/>
            <a:ext cx="867355" cy="867355"/>
          </a:xfrm>
          <a:prstGeom prst="rect">
            <a:avLst/>
          </a:prstGeom>
          <a:noFill/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086" y="3156469"/>
            <a:ext cx="535136" cy="49125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</p:pic>
      <p:pic>
        <p:nvPicPr>
          <p:cNvPr id="54" name="Picture 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481">
            <a:off x="6561813" y="2151848"/>
            <a:ext cx="868396" cy="115593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5" name="矩形 54"/>
          <p:cNvSpPr/>
          <p:nvPr/>
        </p:nvSpPr>
        <p:spPr>
          <a:xfrm>
            <a:off x="7477819" y="242554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Attacker</a:t>
            </a:r>
            <a:endParaRPr lang="en-US" altLang="zh-CN" sz="2400" baseline="-25000" dirty="0" smtClean="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156" y="3420544"/>
            <a:ext cx="1080878" cy="1068212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7681458" y="3706835"/>
            <a:ext cx="7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User</a:t>
            </a:r>
            <a:endParaRPr lang="en-US" altLang="zh-CN" sz="2400" baseline="-25000" dirty="0" smtClean="0"/>
          </a:p>
        </p:txBody>
      </p:sp>
      <p:grpSp>
        <p:nvGrpSpPr>
          <p:cNvPr id="18" name="组 17"/>
          <p:cNvGrpSpPr/>
          <p:nvPr/>
        </p:nvGrpSpPr>
        <p:grpSpPr>
          <a:xfrm>
            <a:off x="2585637" y="1472207"/>
            <a:ext cx="2822362" cy="484756"/>
            <a:chOff x="2311870" y="1865497"/>
            <a:chExt cx="2822362" cy="484756"/>
          </a:xfrm>
        </p:grpSpPr>
        <p:sp>
          <p:nvSpPr>
            <p:cNvPr id="19" name="圆角矩形 18"/>
            <p:cNvSpPr/>
            <p:nvPr/>
          </p:nvSpPr>
          <p:spPr>
            <a:xfrm>
              <a:off x="2438670" y="1893053"/>
              <a:ext cx="2560320" cy="457200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11870" y="1865497"/>
              <a:ext cx="28223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Security Controller</a:t>
              </a:r>
            </a:p>
          </p:txBody>
        </p:sp>
      </p:grpSp>
      <p:cxnSp>
        <p:nvCxnSpPr>
          <p:cNvPr id="21" name="直线连接符 20"/>
          <p:cNvCxnSpPr/>
          <p:nvPr/>
        </p:nvCxnSpPr>
        <p:spPr>
          <a:xfrm flipV="1">
            <a:off x="2976982" y="1996757"/>
            <a:ext cx="290930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 flipV="1">
            <a:off x="4772864" y="1996757"/>
            <a:ext cx="271864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463824" y="4108199"/>
            <a:ext cx="3119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2. Stop potential attacker</a:t>
            </a:r>
          </a:p>
        </p:txBody>
      </p:sp>
      <p:sp>
        <p:nvSpPr>
          <p:cNvPr id="24" name="矩形 23"/>
          <p:cNvSpPr/>
          <p:nvPr/>
        </p:nvSpPr>
        <p:spPr>
          <a:xfrm>
            <a:off x="952505" y="4089930"/>
            <a:ext cx="2698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1. Reset device</a:t>
            </a:r>
            <a:endParaRPr lang="en-US" altLang="zh-CN" sz="2800" dirty="0"/>
          </a:p>
          <a:p>
            <a:pPr algn="ctr"/>
            <a:r>
              <a:rPr lang="en-US" altLang="zh-CN" sz="2800" dirty="0" smtClean="0"/>
              <a:t>to safe state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87"/>
    </mc:Choice>
    <mc:Fallback xmlns="">
      <p:transition xmlns:p14="http://schemas.microsoft.com/office/powerpoint/2010/main" spd="slow" advTm="1043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Project Goals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98790" y="2285108"/>
            <a:ext cx="1670459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Hybrid </a:t>
            </a:r>
          </a:p>
          <a:p>
            <a:pPr algn="ctr"/>
            <a:r>
              <a:rPr lang="en-US" altLang="zh-CN" sz="2400" dirty="0" smtClean="0"/>
              <a:t>Program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698790" y="4033905"/>
            <a:ext cx="1670459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/>
              <a:t>IoTSafe</a:t>
            </a:r>
            <a:r>
              <a:rPr lang="en-US" altLang="zh-CN" sz="2400" dirty="0" smtClean="0"/>
              <a:t> </a:t>
            </a:r>
          </a:p>
          <a:p>
            <a:pPr algn="ctr"/>
            <a:r>
              <a:rPr lang="en-US" altLang="zh-CN" sz="2400" dirty="0" smtClean="0"/>
              <a:t>Controller</a:t>
            </a:r>
          </a:p>
        </p:txBody>
      </p:sp>
      <p:sp>
        <p:nvSpPr>
          <p:cNvPr id="7" name="矩形 6"/>
          <p:cNvSpPr/>
          <p:nvPr/>
        </p:nvSpPr>
        <p:spPr>
          <a:xfrm>
            <a:off x="5719459" y="2285108"/>
            <a:ext cx="169779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KeYmaera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X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4369249" y="2689378"/>
            <a:ext cx="1350210" cy="11229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none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>
            <a:endCxn id="6" idx="0"/>
          </p:cNvCxnSpPr>
          <p:nvPr/>
        </p:nvCxnSpPr>
        <p:spPr>
          <a:xfrm>
            <a:off x="3532386" y="3116105"/>
            <a:ext cx="1634" cy="91780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none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64947" y="1688668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zh-CN" sz="2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Verified Safety</a:t>
            </a:r>
            <a:endParaRPr lang="zh-CN" alt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35031" y="3993389"/>
            <a:ext cx="2917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Zapf Dingbats" charset="0"/>
              <a:buChar char="✔"/>
            </a:pPr>
            <a:r>
              <a:rPr lang="en-US" altLang="zh-CN" sz="24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Zapf Dingbats"/>
              </a:rPr>
              <a:t>Implementation</a:t>
            </a:r>
            <a:r>
              <a:rPr lang="en-US" altLang="zh-CN" sz="2400" baseline="30000" dirty="0">
                <a:solidFill>
                  <a:srgbClr val="008000"/>
                </a:solidFill>
                <a:sym typeface="Zapf Dingbats"/>
              </a:rPr>
              <a:t> </a:t>
            </a:r>
            <a:endParaRPr lang="en-US" altLang="zh-CN" sz="2400" baseline="30000" dirty="0" smtClean="0">
              <a:solidFill>
                <a:srgbClr val="008000"/>
              </a:solidFill>
              <a:sym typeface="Zapf Dingbats"/>
            </a:endParaRPr>
          </a:p>
          <a:p>
            <a:pPr algn="ctr"/>
            <a:r>
              <a:rPr lang="en-US" altLang="zh-CN" sz="2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Zapf Dingbats"/>
              </a:rPr>
              <a:t>o</a:t>
            </a:r>
            <a:r>
              <a:rPr lang="en-US" altLang="zh-CN" sz="24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Zapf Dingbats"/>
              </a:rPr>
              <a:t>n </a:t>
            </a:r>
            <a:r>
              <a:rPr lang="en-US" altLang="zh-CN" sz="24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Zapf Dingbats"/>
              </a:rPr>
              <a:t>OpenDayLight</a:t>
            </a:r>
            <a:endParaRPr lang="en-US" altLang="zh-CN" sz="2400" dirty="0" smtClean="0">
              <a:solidFill>
                <a:srgbClr val="008000"/>
              </a:solidFill>
              <a:latin typeface="Lucida Grande"/>
              <a:ea typeface="Lucida Grande"/>
              <a:cs typeface="Lucida Grande"/>
              <a:sym typeface="Zapf Dingbat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5" y="5869391"/>
            <a:ext cx="867355" cy="867355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389" y="5982280"/>
            <a:ext cx="535136" cy="49125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</p:pic>
      <p:cxnSp>
        <p:nvCxnSpPr>
          <p:cNvPr id="14" name="直线连接符 13"/>
          <p:cNvCxnSpPr/>
          <p:nvPr/>
        </p:nvCxnSpPr>
        <p:spPr>
          <a:xfrm flipV="1">
            <a:off x="2467285" y="4864902"/>
            <a:ext cx="290930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 flipV="1">
            <a:off x="4263167" y="4864902"/>
            <a:ext cx="271864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51715" y="5087289"/>
            <a:ext cx="1282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err="1" smtClean="0">
                <a:latin typeface="Lucida Grande"/>
                <a:ea typeface="Lucida Grande"/>
                <a:cs typeface="Lucida Grande"/>
                <a:sym typeface="Zapf Dingbats"/>
              </a:rPr>
              <a:t>IoT</a:t>
            </a:r>
            <a:r>
              <a:rPr lang="en-US" altLang="zh-CN" sz="2200" dirty="0" smtClean="0">
                <a:latin typeface="Lucida Grande"/>
                <a:ea typeface="Lucida Grande"/>
                <a:cs typeface="Lucida Grande"/>
                <a:sym typeface="Zapf Dingbats"/>
              </a:rPr>
              <a:t> APIs</a:t>
            </a:r>
          </a:p>
        </p:txBody>
      </p:sp>
      <p:sp>
        <p:nvSpPr>
          <p:cNvPr id="17" name="矩形 16"/>
          <p:cNvSpPr/>
          <p:nvPr/>
        </p:nvSpPr>
        <p:spPr>
          <a:xfrm>
            <a:off x="4535031" y="5087289"/>
            <a:ext cx="3506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Lucida Grande"/>
                <a:ea typeface="Lucida Grande"/>
                <a:cs typeface="Lucida Grande"/>
                <a:sym typeface="Zapf Dingbats"/>
              </a:rPr>
              <a:t>Security Appliances APIs</a:t>
            </a:r>
          </a:p>
        </p:txBody>
      </p:sp>
      <p:sp>
        <p:nvSpPr>
          <p:cNvPr id="18" name="矩形 17"/>
          <p:cNvSpPr/>
          <p:nvPr/>
        </p:nvSpPr>
        <p:spPr>
          <a:xfrm>
            <a:off x="4948315" y="5837831"/>
            <a:ext cx="2443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 smtClean="0">
                <a:latin typeface="Lucida Grande"/>
                <a:ea typeface="Lucida Grande"/>
                <a:cs typeface="Lucida Grande"/>
                <a:sym typeface="Zapf Dingbats"/>
              </a:rPr>
              <a:t>Message Verifier</a:t>
            </a:r>
          </a:p>
          <a:p>
            <a:pPr algn="ctr"/>
            <a:r>
              <a:rPr lang="en-US" altLang="zh-CN" sz="2200" dirty="0">
                <a:latin typeface="Lucida Grande"/>
                <a:ea typeface="Lucida Grande"/>
                <a:cs typeface="Lucida Grande"/>
                <a:sym typeface="Zapf Dingbats"/>
              </a:rPr>
              <a:t>w</a:t>
            </a:r>
            <a:r>
              <a:rPr lang="en-US" altLang="zh-CN" sz="2200" dirty="0" smtClean="0">
                <a:latin typeface="Lucida Grande"/>
                <a:ea typeface="Lucida Grande"/>
                <a:cs typeface="Lucida Grande"/>
                <a:sym typeface="Zapf Dingbats"/>
              </a:rPr>
              <a:t>ith Snort</a:t>
            </a:r>
          </a:p>
        </p:txBody>
      </p:sp>
      <p:sp>
        <p:nvSpPr>
          <p:cNvPr id="19" name="矩形 18"/>
          <p:cNvSpPr/>
          <p:nvPr/>
        </p:nvSpPr>
        <p:spPr>
          <a:xfrm>
            <a:off x="1846718" y="1305133"/>
            <a:ext cx="33650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Zapf Dingbats" charset="0"/>
              <a:buChar char="✔"/>
            </a:pPr>
            <a:r>
              <a:rPr lang="en-US" altLang="zh-CN" sz="2800" dirty="0">
                <a:solidFill>
                  <a:srgbClr val="008000"/>
                </a:solidFill>
              </a:rPr>
              <a:t>R</a:t>
            </a:r>
            <a:r>
              <a:rPr lang="en-US" altLang="zh-CN" sz="2800" dirty="0" smtClean="0">
                <a:solidFill>
                  <a:srgbClr val="008000"/>
                </a:solidFill>
              </a:rPr>
              <a:t>oom Temperature</a:t>
            </a:r>
          </a:p>
          <a:p>
            <a:pPr algn="ctr"/>
            <a:r>
              <a:rPr lang="en-US" altLang="zh-CN" sz="2800" dirty="0" smtClean="0">
                <a:solidFill>
                  <a:srgbClr val="008000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688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Hybrid Program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任意形状 4"/>
          <p:cNvSpPr/>
          <p:nvPr/>
        </p:nvSpPr>
        <p:spPr>
          <a:xfrm>
            <a:off x="3379615" y="3133668"/>
            <a:ext cx="3090334" cy="436442"/>
          </a:xfrm>
          <a:custGeom>
            <a:avLst/>
            <a:gdLst>
              <a:gd name="connsiteX0" fmla="*/ 3090334 w 3090334"/>
              <a:gd name="connsiteY0" fmla="*/ 436442 h 436442"/>
              <a:gd name="connsiteX1" fmla="*/ 2624667 w 3090334"/>
              <a:gd name="connsiteY1" fmla="*/ 154220 h 436442"/>
              <a:gd name="connsiteX2" fmla="*/ 2017889 w 3090334"/>
              <a:gd name="connsiteY2" fmla="*/ 13108 h 436442"/>
              <a:gd name="connsiteX3" fmla="*/ 0 w 3090334"/>
              <a:gd name="connsiteY3" fmla="*/ 41331 h 4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4" h="436442">
                <a:moveTo>
                  <a:pt x="3090334" y="436442"/>
                </a:moveTo>
                <a:cubicBezTo>
                  <a:pt x="2946871" y="330609"/>
                  <a:pt x="2803408" y="224776"/>
                  <a:pt x="2624667" y="154220"/>
                </a:cubicBezTo>
                <a:cubicBezTo>
                  <a:pt x="2445926" y="83664"/>
                  <a:pt x="2455333" y="31923"/>
                  <a:pt x="2017889" y="13108"/>
                </a:cubicBezTo>
                <a:cubicBezTo>
                  <a:pt x="1580445" y="-5707"/>
                  <a:pt x="576204" y="-10410"/>
                  <a:pt x="0" y="41331"/>
                </a:cubicBezTo>
              </a:path>
            </a:pathLst>
          </a:cu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/>
          <p:cNvSpPr/>
          <p:nvPr/>
        </p:nvSpPr>
        <p:spPr>
          <a:xfrm>
            <a:off x="3354214" y="2583817"/>
            <a:ext cx="3228623" cy="386832"/>
          </a:xfrm>
          <a:custGeom>
            <a:avLst/>
            <a:gdLst>
              <a:gd name="connsiteX0" fmla="*/ 3358445 w 3358445"/>
              <a:gd name="connsiteY0" fmla="*/ 0 h 501205"/>
              <a:gd name="connsiteX1" fmla="*/ 2836334 w 3358445"/>
              <a:gd name="connsiteY1" fmla="*/ 381000 h 501205"/>
              <a:gd name="connsiteX2" fmla="*/ 2215445 w 3358445"/>
              <a:gd name="connsiteY2" fmla="*/ 493889 h 501205"/>
              <a:gd name="connsiteX3" fmla="*/ 0 w 3358445"/>
              <a:gd name="connsiteY3" fmla="*/ 465667 h 5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8445" h="501205">
                <a:moveTo>
                  <a:pt x="3358445" y="0"/>
                </a:moveTo>
                <a:cubicBezTo>
                  <a:pt x="3192639" y="149342"/>
                  <a:pt x="3026834" y="298685"/>
                  <a:pt x="2836334" y="381000"/>
                </a:cubicBezTo>
                <a:cubicBezTo>
                  <a:pt x="2645834" y="463315"/>
                  <a:pt x="2688167" y="479778"/>
                  <a:pt x="2215445" y="493889"/>
                </a:cubicBezTo>
                <a:cubicBezTo>
                  <a:pt x="1742723" y="508000"/>
                  <a:pt x="776111" y="503297"/>
                  <a:pt x="0" y="465667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93" y="2683742"/>
            <a:ext cx="1907822" cy="14451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082" y="2683741"/>
            <a:ext cx="867355" cy="867355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086" y="2796630"/>
            <a:ext cx="535136" cy="49125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</p:pic>
      <p:grpSp>
        <p:nvGrpSpPr>
          <p:cNvPr id="10" name="组 9"/>
          <p:cNvGrpSpPr/>
          <p:nvPr/>
        </p:nvGrpSpPr>
        <p:grpSpPr>
          <a:xfrm>
            <a:off x="2585637" y="1154702"/>
            <a:ext cx="2822362" cy="484756"/>
            <a:chOff x="2311870" y="1865497"/>
            <a:chExt cx="2822362" cy="484756"/>
          </a:xfrm>
        </p:grpSpPr>
        <p:sp>
          <p:nvSpPr>
            <p:cNvPr id="11" name="圆角矩形 10"/>
            <p:cNvSpPr/>
            <p:nvPr/>
          </p:nvSpPr>
          <p:spPr>
            <a:xfrm>
              <a:off x="2438670" y="1893053"/>
              <a:ext cx="2560320" cy="457200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11870" y="1865497"/>
              <a:ext cx="28223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Security Controller</a:t>
              </a:r>
            </a:p>
          </p:txBody>
        </p:sp>
      </p:grpSp>
      <p:cxnSp>
        <p:nvCxnSpPr>
          <p:cNvPr id="13" name="直线连接符 12"/>
          <p:cNvCxnSpPr/>
          <p:nvPr/>
        </p:nvCxnSpPr>
        <p:spPr>
          <a:xfrm flipV="1">
            <a:off x="2976982" y="1679252"/>
            <a:ext cx="290930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 flipV="1">
            <a:off x="4772864" y="1679252"/>
            <a:ext cx="271864" cy="1032711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headEnd type="arrow" w="lg" len="med"/>
            <a:tailEnd type="arrow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31508" y="3439766"/>
            <a:ext cx="47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err="1" smtClean="0"/>
              <a:t>T</a:t>
            </a:r>
            <a:r>
              <a:rPr lang="en-US" altLang="zh-CN" sz="2800" baseline="-25000" dirty="0" err="1" smtClean="0"/>
              <a:t>e</a:t>
            </a:r>
            <a:endParaRPr lang="en-US" altLang="zh-CN" sz="2800" baseline="-25000" dirty="0" smtClean="0"/>
          </a:p>
        </p:txBody>
      </p:sp>
      <p:sp>
        <p:nvSpPr>
          <p:cNvPr id="16" name="矩形 15"/>
          <p:cNvSpPr/>
          <p:nvPr/>
        </p:nvSpPr>
        <p:spPr>
          <a:xfrm>
            <a:off x="1492478" y="3459067"/>
            <a:ext cx="48097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T</a:t>
            </a:r>
            <a:r>
              <a:rPr lang="en-US" altLang="zh-CN" sz="2800" baseline="-25000" dirty="0" smtClean="0"/>
              <a:t>1</a:t>
            </a:r>
          </a:p>
        </p:txBody>
      </p:sp>
      <p:sp>
        <p:nvSpPr>
          <p:cNvPr id="17" name="矩形 16"/>
          <p:cNvSpPr/>
          <p:nvPr/>
        </p:nvSpPr>
        <p:spPr>
          <a:xfrm>
            <a:off x="768294" y="1700603"/>
            <a:ext cx="215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Desired </a:t>
            </a:r>
          </a:p>
          <a:p>
            <a:pPr algn="ctr"/>
            <a:r>
              <a:rPr lang="en-US" altLang="zh-CN" sz="2400" dirty="0" smtClean="0"/>
              <a:t>Temperature T</a:t>
            </a:r>
            <a:r>
              <a:rPr lang="en-US" altLang="zh-CN" sz="2400" baseline="-25000" dirty="0" smtClean="0"/>
              <a:t>d</a:t>
            </a:r>
          </a:p>
        </p:txBody>
      </p:sp>
      <p:pic>
        <p:nvPicPr>
          <p:cNvPr id="18" name="Picture 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481">
            <a:off x="6561813" y="1792009"/>
            <a:ext cx="868396" cy="115593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矩形 18"/>
          <p:cNvSpPr/>
          <p:nvPr/>
        </p:nvSpPr>
        <p:spPr>
          <a:xfrm>
            <a:off x="7477819" y="2065707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Attacker</a:t>
            </a:r>
            <a:endParaRPr lang="en-US" altLang="zh-CN" sz="2400" baseline="-25000" dirty="0" smtClean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156" y="3060705"/>
            <a:ext cx="1080878" cy="106821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681458" y="3346996"/>
            <a:ext cx="7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User</a:t>
            </a:r>
            <a:endParaRPr lang="en-US" altLang="zh-CN" sz="2400" baseline="-25000" dirty="0" smtClean="0"/>
          </a:p>
        </p:txBody>
      </p:sp>
      <p:sp>
        <p:nvSpPr>
          <p:cNvPr id="22" name="矩形 21"/>
          <p:cNvSpPr/>
          <p:nvPr/>
        </p:nvSpPr>
        <p:spPr>
          <a:xfrm>
            <a:off x="1168596" y="4216595"/>
            <a:ext cx="252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Safety 20&lt;=T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&lt;=24</a:t>
            </a:r>
            <a:endParaRPr lang="en-US" altLang="zh-CN" sz="2400" baseline="-25000" dirty="0" smtClean="0"/>
          </a:p>
        </p:txBody>
      </p:sp>
      <p:sp>
        <p:nvSpPr>
          <p:cNvPr id="23" name="矩形 22"/>
          <p:cNvSpPr/>
          <p:nvPr/>
        </p:nvSpPr>
        <p:spPr>
          <a:xfrm>
            <a:off x="4394586" y="3417704"/>
            <a:ext cx="1287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Message </a:t>
            </a:r>
          </a:p>
          <a:p>
            <a:pPr algn="ctr"/>
            <a:r>
              <a:rPr lang="en-US" altLang="zh-CN" sz="2400" dirty="0" smtClean="0"/>
              <a:t>Verifier</a:t>
            </a:r>
            <a:endParaRPr lang="en-US" altLang="zh-CN" sz="2400" baseline="-25000" dirty="0" smtClean="0"/>
          </a:p>
        </p:txBody>
      </p:sp>
      <p:sp>
        <p:nvSpPr>
          <p:cNvPr id="24" name="矩形 23"/>
          <p:cNvSpPr/>
          <p:nvPr/>
        </p:nvSpPr>
        <p:spPr>
          <a:xfrm>
            <a:off x="817039" y="4924770"/>
            <a:ext cx="6897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/>
              <a:t>By Newton’s cooling law:</a:t>
            </a:r>
            <a:endParaRPr lang="en-US" altLang="zh-CN" sz="3000" baseline="-25000" dirty="0" smtClean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05" y="5473699"/>
            <a:ext cx="7663504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Hybrid Program Design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7</a:t>
            </a:fld>
            <a:endParaRPr kumimoji="1"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203192" y="1538098"/>
            <a:ext cx="6062142" cy="4852205"/>
            <a:chOff x="97357" y="1919104"/>
            <a:chExt cx="6062142" cy="4852205"/>
          </a:xfrm>
        </p:grpSpPr>
        <p:sp>
          <p:nvSpPr>
            <p:cNvPr id="24" name="矩形 23"/>
            <p:cNvSpPr/>
            <p:nvPr/>
          </p:nvSpPr>
          <p:spPr>
            <a:xfrm>
              <a:off x="97357" y="1919104"/>
              <a:ext cx="5511808" cy="4154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/* Controller actions */</a:t>
              </a:r>
            </a:p>
            <a:p>
              <a:r>
                <a:rPr lang="en-US" altLang="zh-CN" sz="2400" dirty="0" smtClean="0"/>
                <a:t>If can overheated/overcooled in </a:t>
              </a:r>
              <a:r>
                <a:rPr lang="en-US" altLang="zh-CN" sz="2400" dirty="0" err="1" smtClean="0"/>
                <a:t>tc</a:t>
              </a:r>
              <a:r>
                <a:rPr lang="en-US" altLang="zh-CN" sz="2400" dirty="0" smtClean="0"/>
                <a:t> time</a:t>
              </a:r>
            </a:p>
            <a:p>
              <a:r>
                <a:rPr lang="en-US" altLang="zh-CN" sz="2400" dirty="0" smtClean="0"/>
                <a:t>	Block user/attacker Td change</a:t>
              </a:r>
            </a:p>
            <a:p>
              <a:r>
                <a:rPr lang="en-US" altLang="zh-CN" sz="2400" dirty="0"/>
                <a:t>	</a:t>
              </a:r>
              <a:r>
                <a:rPr lang="en-US" altLang="zh-CN" sz="2400" dirty="0" smtClean="0"/>
                <a:t>Reset Td to a safe value</a:t>
              </a:r>
            </a:p>
            <a:p>
              <a:endParaRPr lang="en-US" altLang="zh-CN" sz="2400" dirty="0" smtClean="0"/>
            </a:p>
            <a:p>
              <a:r>
                <a:rPr lang="en-US" altLang="zh-CN" sz="2400" dirty="0" smtClean="0"/>
                <a:t>/* User/Attacker Actions */</a:t>
              </a:r>
            </a:p>
            <a:p>
              <a:r>
                <a:rPr lang="en-US" altLang="zh-CN" sz="2400" dirty="0" smtClean="0"/>
                <a:t>If user/attacker can change Td</a:t>
              </a:r>
            </a:p>
            <a:p>
              <a:r>
                <a:rPr lang="en-US" altLang="zh-CN" sz="2400" dirty="0"/>
                <a:t>	</a:t>
              </a:r>
              <a:r>
                <a:rPr lang="en-US" altLang="zh-CN" sz="2400" dirty="0" smtClean="0"/>
                <a:t>Non-deterministic Td in (</a:t>
              </a:r>
              <a:r>
                <a:rPr lang="en-US" altLang="zh-CN" sz="2400" dirty="0" err="1" smtClean="0"/>
                <a:t>Td</a:t>
              </a:r>
              <a:r>
                <a:rPr lang="en-US" altLang="zh-CN" sz="2400" baseline="30000" dirty="0" err="1" smtClean="0"/>
                <a:t>min</a:t>
              </a:r>
              <a:r>
                <a:rPr lang="en-US" altLang="zh-CN" sz="2400" dirty="0" smtClean="0"/>
                <a:t>, </a:t>
              </a:r>
              <a:r>
                <a:rPr lang="en-US" altLang="zh-CN" sz="2400" dirty="0" err="1"/>
                <a:t>Td</a:t>
              </a:r>
              <a:r>
                <a:rPr lang="en-US" altLang="zh-CN" sz="2400" baseline="30000" dirty="0" err="1"/>
                <a:t>max</a:t>
              </a:r>
              <a:r>
                <a:rPr lang="en-US" altLang="zh-CN" sz="2400" dirty="0" smtClean="0"/>
                <a:t>)</a:t>
              </a:r>
            </a:p>
            <a:p>
              <a:r>
                <a:rPr lang="en-US" altLang="zh-CN" sz="2400" dirty="0"/>
                <a:t>	</a:t>
              </a:r>
              <a:endParaRPr lang="en-US" altLang="zh-CN" sz="2400" dirty="0" smtClean="0"/>
            </a:p>
            <a:p>
              <a:r>
                <a:rPr lang="en-US" altLang="zh-CN" sz="2400" dirty="0" smtClean="0"/>
                <a:t>/* Temperature change in </a:t>
              </a:r>
              <a:r>
                <a:rPr lang="en-US" altLang="zh-CN" sz="2400" dirty="0" err="1" smtClean="0"/>
                <a:t>tc</a:t>
              </a:r>
              <a:r>
                <a:rPr lang="en-US" altLang="zh-CN" sz="2400" dirty="0" smtClean="0"/>
                <a:t> time */</a:t>
              </a:r>
            </a:p>
            <a:p>
              <a:r>
                <a:rPr lang="en-US" altLang="zh-CN" sz="2400" dirty="0" smtClean="0"/>
                <a:t>Differential equation to describe T change</a:t>
              </a:r>
              <a:endParaRPr lang="en-US" altLang="zh-CN" sz="2400" dirty="0"/>
            </a:p>
          </p:txBody>
        </p:sp>
        <p:cxnSp>
          <p:nvCxnSpPr>
            <p:cNvPr id="8" name="肘形连接符 7"/>
            <p:cNvCxnSpPr>
              <a:stCxn id="24" idx="0"/>
              <a:endCxn id="24" idx="2"/>
            </p:cNvCxnSpPr>
            <p:nvPr/>
          </p:nvCxnSpPr>
          <p:spPr>
            <a:xfrm rot="16200000" flipH="1">
              <a:off x="775769" y="3996595"/>
              <a:ext cx="4154983" cy="12700"/>
            </a:xfrm>
            <a:prstGeom prst="bentConnector5">
              <a:avLst>
                <a:gd name="adj1" fmla="val -5502"/>
                <a:gd name="adj2" fmla="val 23500031"/>
                <a:gd name="adj3" fmla="val 105502"/>
              </a:avLst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896538" y="6309644"/>
              <a:ext cx="4262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/>
                <a:t>c</a:t>
              </a:r>
              <a:r>
                <a:rPr lang="en-US" altLang="zh-CN" sz="2400" dirty="0" smtClean="0"/>
                <a:t>heck every </a:t>
              </a:r>
              <a:r>
                <a:rPr lang="en-US" altLang="zh-CN" sz="2400" dirty="0" err="1" smtClean="0"/>
                <a:t>tc</a:t>
              </a:r>
              <a:r>
                <a:rPr lang="en-US" altLang="zh-CN" sz="2400" dirty="0" smtClean="0"/>
                <a:t> time</a:t>
              </a:r>
              <a:endParaRPr lang="en-US" altLang="zh-CN" sz="2400" baseline="-25000" dirty="0" smtClean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6180666" y="2257055"/>
            <a:ext cx="3069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/>
              <a:t>P1 Event-triggered or </a:t>
            </a:r>
          </a:p>
          <a:p>
            <a:r>
              <a:rPr lang="en-US" altLang="zh-CN" sz="2400" i="1" dirty="0" smtClean="0"/>
              <a:t>time-triggered?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P2 User/attacker actions?</a:t>
            </a:r>
          </a:p>
          <a:p>
            <a:endParaRPr lang="en-US" altLang="zh-CN" sz="2400" i="1" dirty="0"/>
          </a:p>
          <a:p>
            <a:r>
              <a:rPr lang="en-US" altLang="zh-CN" sz="2400" i="1" dirty="0" smtClean="0"/>
              <a:t>P3 Controller Actions?</a:t>
            </a:r>
            <a:endParaRPr lang="en-US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val="394174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Hybrid Program Design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200" y="1036646"/>
            <a:ext cx="6897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/>
              <a:t>How to predict overheat/overcool?</a:t>
            </a:r>
            <a:endParaRPr lang="en-US" altLang="zh-CN" sz="3000" baseline="-25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5" y="1790700"/>
            <a:ext cx="6485469" cy="129897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0" y="1590644"/>
            <a:ext cx="2237462" cy="171135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78367" y="3390378"/>
            <a:ext cx="6897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/>
              <a:t>How to set Td to safety value? </a:t>
            </a:r>
          </a:p>
          <a:p>
            <a:r>
              <a:rPr lang="en-US" altLang="zh-CN" sz="3000" dirty="0" smtClean="0"/>
              <a:t>	Stop temperature change </a:t>
            </a:r>
            <a:endParaRPr lang="en-US" altLang="zh-CN" sz="3000" baseline="-25000" dirty="0" smtClean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970" y="3990315"/>
            <a:ext cx="2593530" cy="40343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57200" y="4702713"/>
            <a:ext cx="6897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/>
              <a:t>How to describe temperature change?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99" y="5460999"/>
            <a:ext cx="7272867" cy="3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9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Verification with </a:t>
            </a:r>
            <a:r>
              <a:rPr lang="en-US" altLang="zh-CN" dirty="0" err="1"/>
              <a:t>KeYmaera</a:t>
            </a:r>
            <a:r>
              <a:rPr lang="en-US" altLang="zh-CN" dirty="0"/>
              <a:t> X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C643-86A7-0641-AB35-06B989C732AC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8" y="1163648"/>
            <a:ext cx="6866462" cy="7594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9" y="1977384"/>
            <a:ext cx="5854696" cy="494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9" y="2577447"/>
            <a:ext cx="6908799" cy="8749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70" y="3538746"/>
            <a:ext cx="6908800" cy="30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6.6|13.8|1|21.8|2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6.6|13.8|1|21.8|28.4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42283</TotalTime>
  <Words>789</Words>
  <Application>Microsoft Macintosh PowerPoint</Application>
  <PresentationFormat>全屏显示(4:3)</PresentationFormat>
  <Paragraphs>153</Paragraphs>
  <Slides>11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IoTSafe: A Safe &amp; Verified Security Controller for Internet-of-Things</vt:lpstr>
      <vt:lpstr>IoT is an impending security disaster</vt:lpstr>
      <vt:lpstr>Current approaches fail to secure IoT</vt:lpstr>
      <vt:lpstr>IoTSafe Security Controller</vt:lpstr>
      <vt:lpstr>Project Goals</vt:lpstr>
      <vt:lpstr>Hybrid Program </vt:lpstr>
      <vt:lpstr>Hybrid Program Design</vt:lpstr>
      <vt:lpstr>Hybrid Program Design</vt:lpstr>
      <vt:lpstr>Verification with KeYmaera X</vt:lpstr>
      <vt:lpstr>Implementation on SDN controller</vt:lpstr>
      <vt:lpstr>Discussion &amp; Future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a trillion (unfixable) flaws on a billion devices: Rethinking network security for the Internet-of-Things</dc:title>
  <dc:creator>Tommy Dragon</dc:creator>
  <cp:lastModifiedBy>Tommy Dragon</cp:lastModifiedBy>
  <cp:revision>1653</cp:revision>
  <cp:lastPrinted>2015-11-15T17:55:43Z</cp:lastPrinted>
  <dcterms:created xsi:type="dcterms:W3CDTF">2015-09-28T17:24:42Z</dcterms:created>
  <dcterms:modified xsi:type="dcterms:W3CDTF">2016-05-05T14:22:14Z</dcterms:modified>
</cp:coreProperties>
</file>