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11" d="100"/>
          <a:sy n="111" d="100"/>
        </p:scale>
        <p:origin x="634"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65009994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5000508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7" name="Shape 1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461253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1689957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857783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2689637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2714182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0" name="Shape 1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3029142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8" name="Shape 15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32372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5" name="Shape 1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98411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Shape 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9" name="Shape 5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878280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Shape 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5" name="Shape 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098645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 name="Shape 7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286821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910173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6144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Shape 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7" name="Shape 9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593236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3" name="Shape 10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848678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0" name="Shape 1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977944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25"/>
            <a:ext cx="4572000" cy="5143500"/>
          </a:xfrm>
          <a:prstGeom prst="rect">
            <a:avLst/>
          </a:prstGeom>
          <a:solidFill>
            <a:schemeClr val="dk2"/>
          </a:solidFill>
          <a:ln>
            <a:noFill/>
          </a:ln>
        </p:spPr>
        <p:txBody>
          <a:bodyPr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buClr>
                <a:schemeClr val="dk1"/>
              </a:buClr>
              <a:defRPr>
                <a:solidFill>
                  <a:schemeClr val="dk1"/>
                </a:solidFill>
              </a:defRPr>
            </a:lvl1pPr>
            <a:lvl2pPr lvl="1">
              <a:spcBef>
                <a:spcPts val="0"/>
              </a:spcBef>
              <a:buClr>
                <a:schemeClr val="dk1"/>
              </a:buClr>
              <a:defRPr>
                <a:solidFill>
                  <a:schemeClr val="dk1"/>
                </a:solidFill>
              </a:defRPr>
            </a:lvl2pPr>
            <a:lvl3pPr lvl="2">
              <a:spcBef>
                <a:spcPts val="0"/>
              </a:spcBef>
              <a:buClr>
                <a:schemeClr val="dk1"/>
              </a:buClr>
              <a:defRPr>
                <a:solidFill>
                  <a:schemeClr val="dk1"/>
                </a:solidFill>
              </a:defRPr>
            </a:lvl3pPr>
            <a:lvl4pPr lvl="3">
              <a:spcBef>
                <a:spcPts val="0"/>
              </a:spcBef>
              <a:buClr>
                <a:schemeClr val="dk1"/>
              </a:buClr>
              <a:defRPr>
                <a:solidFill>
                  <a:schemeClr val="dk1"/>
                </a:solidFill>
              </a:defRPr>
            </a:lvl4pPr>
            <a:lvl5pPr lvl="4">
              <a:spcBef>
                <a:spcPts val="0"/>
              </a:spcBef>
              <a:buClr>
                <a:schemeClr val="dk1"/>
              </a:buClr>
              <a:defRPr>
                <a:solidFill>
                  <a:schemeClr val="dk1"/>
                </a:solidFill>
              </a:defRPr>
            </a:lvl5pPr>
            <a:lvl6pPr lvl="5">
              <a:spcBef>
                <a:spcPts val="0"/>
              </a:spcBef>
              <a:buClr>
                <a:schemeClr val="dk1"/>
              </a:buClr>
              <a:defRPr>
                <a:solidFill>
                  <a:schemeClr val="dk1"/>
                </a:solidFill>
              </a:defRPr>
            </a:lvl6pPr>
            <a:lvl7pPr lvl="6">
              <a:spcBef>
                <a:spcPts val="0"/>
              </a:spcBef>
              <a:buClr>
                <a:schemeClr val="dk1"/>
              </a:buClr>
              <a:defRPr>
                <a:solidFill>
                  <a:schemeClr val="dk1"/>
                </a:solidFill>
              </a:defRPr>
            </a:lvl7pPr>
            <a:lvl8pPr lvl="7">
              <a:spcBef>
                <a:spcPts val="0"/>
              </a:spcBef>
              <a:buClr>
                <a:schemeClr val="dk1"/>
              </a:buClr>
              <a:defRPr>
                <a:solidFill>
                  <a:schemeClr val="dk1"/>
                </a:solidFill>
              </a:defRPr>
            </a:lvl8pPr>
            <a:lvl9pPr lvl="8">
              <a:spcBef>
                <a:spcPts val="0"/>
              </a:spcBef>
              <a:buClr>
                <a:schemeClr val="dk1"/>
              </a:buClr>
              <a:defRPr>
                <a:solidFill>
                  <a:schemeClr val="dk1"/>
                </a:solidFill>
              </a:defRPr>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lt2"/>
              </a:buClr>
              <a:buSzPct val="100000"/>
              <a:defRPr sz="1800">
                <a:solidFill>
                  <a:schemeClr val="lt2"/>
                </a:solidFill>
              </a:defRPr>
            </a:lvl1pPr>
            <a:lvl2pPr lvl="1">
              <a:lnSpc>
                <a:spcPct val="115000"/>
              </a:lnSpc>
              <a:spcBef>
                <a:spcPts val="0"/>
              </a:spcBef>
              <a:spcAft>
                <a:spcPts val="1600"/>
              </a:spcAft>
              <a:buClr>
                <a:schemeClr val="lt2"/>
              </a:buClr>
              <a:defRPr>
                <a:solidFill>
                  <a:schemeClr val="lt2"/>
                </a:solidFill>
              </a:defRPr>
            </a:lvl2pPr>
            <a:lvl3pPr lvl="2">
              <a:lnSpc>
                <a:spcPct val="115000"/>
              </a:lnSpc>
              <a:spcBef>
                <a:spcPts val="0"/>
              </a:spcBef>
              <a:spcAft>
                <a:spcPts val="1600"/>
              </a:spcAft>
              <a:buClr>
                <a:schemeClr val="lt2"/>
              </a:buClr>
              <a:defRPr>
                <a:solidFill>
                  <a:schemeClr val="lt2"/>
                </a:solidFill>
              </a:defRPr>
            </a:lvl3pPr>
            <a:lvl4pPr lvl="3">
              <a:lnSpc>
                <a:spcPct val="115000"/>
              </a:lnSpc>
              <a:spcBef>
                <a:spcPts val="0"/>
              </a:spcBef>
              <a:spcAft>
                <a:spcPts val="1600"/>
              </a:spcAft>
              <a:buClr>
                <a:schemeClr val="lt2"/>
              </a:buClr>
              <a:defRPr>
                <a:solidFill>
                  <a:schemeClr val="lt2"/>
                </a:solidFill>
              </a:defRPr>
            </a:lvl4pPr>
            <a:lvl5pPr lvl="4">
              <a:lnSpc>
                <a:spcPct val="115000"/>
              </a:lnSpc>
              <a:spcBef>
                <a:spcPts val="0"/>
              </a:spcBef>
              <a:spcAft>
                <a:spcPts val="1600"/>
              </a:spcAft>
              <a:buClr>
                <a:schemeClr val="lt2"/>
              </a:buClr>
              <a:defRPr>
                <a:solidFill>
                  <a:schemeClr val="lt2"/>
                </a:solidFill>
              </a:defRPr>
            </a:lvl5pPr>
            <a:lvl6pPr lvl="5">
              <a:lnSpc>
                <a:spcPct val="115000"/>
              </a:lnSpc>
              <a:spcBef>
                <a:spcPts val="0"/>
              </a:spcBef>
              <a:spcAft>
                <a:spcPts val="1600"/>
              </a:spcAft>
              <a:buClr>
                <a:schemeClr val="lt2"/>
              </a:buClr>
              <a:defRPr>
                <a:solidFill>
                  <a:schemeClr val="lt2"/>
                </a:solidFill>
              </a:defRPr>
            </a:lvl6pPr>
            <a:lvl7pPr lvl="6">
              <a:lnSpc>
                <a:spcPct val="115000"/>
              </a:lnSpc>
              <a:spcBef>
                <a:spcPts val="0"/>
              </a:spcBef>
              <a:spcAft>
                <a:spcPts val="1600"/>
              </a:spcAft>
              <a:buClr>
                <a:schemeClr val="lt2"/>
              </a:buClr>
              <a:defRPr>
                <a:solidFill>
                  <a:schemeClr val="lt2"/>
                </a:solidFill>
              </a:defRPr>
            </a:lvl7pPr>
            <a:lvl8pPr lvl="7">
              <a:lnSpc>
                <a:spcPct val="115000"/>
              </a:lnSpc>
              <a:spcBef>
                <a:spcPts val="0"/>
              </a:spcBef>
              <a:spcAft>
                <a:spcPts val="1600"/>
              </a:spcAft>
              <a:buClr>
                <a:schemeClr val="lt2"/>
              </a:buClr>
              <a:defRPr>
                <a:solidFill>
                  <a:schemeClr val="lt2"/>
                </a:solidFill>
              </a:defRPr>
            </a:lvl8pPr>
            <a:lvl9pPr lvl="8">
              <a:lnSpc>
                <a:spcPct val="115000"/>
              </a:lnSpc>
              <a:spcBef>
                <a:spcPts val="0"/>
              </a:spcBef>
              <a:spcAft>
                <a:spcPts val="1600"/>
              </a:spcAft>
              <a:buClr>
                <a:schemeClr val="lt2"/>
              </a:buClr>
              <a:defRPr>
                <a:solidFill>
                  <a:schemeClr val="lt2"/>
                </a:solidFill>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lt2"/>
                </a:solidFill>
              </a:rPr>
              <a:t>‹#›</a:t>
            </a:fld>
            <a:endParaRPr lang="en" sz="1000">
              <a:solidFill>
                <a:schemeClr val="lt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217075" y="608300"/>
            <a:ext cx="8520600" cy="1492800"/>
          </a:xfrm>
          <a:prstGeom prst="rect">
            <a:avLst/>
          </a:prstGeom>
        </p:spPr>
        <p:txBody>
          <a:bodyPr lIns="91425" tIns="91425" rIns="91425" bIns="91425" anchor="b" anchorCtr="0">
            <a:noAutofit/>
          </a:bodyPr>
          <a:lstStyle/>
          <a:p>
            <a:pPr lvl="0">
              <a:spcBef>
                <a:spcPts val="0"/>
              </a:spcBef>
              <a:buNone/>
            </a:pPr>
            <a:r>
              <a:rPr lang="en" sz="4000">
                <a:solidFill>
                  <a:srgbClr val="FFFFFF"/>
                </a:solidFill>
                <a:latin typeface="Times New Roman"/>
                <a:ea typeface="Times New Roman"/>
                <a:cs typeface="Times New Roman"/>
                <a:sym typeface="Times New Roman"/>
              </a:rPr>
              <a:t>Safe Path Planning for an Autonomous Agent in a Hostile Environment</a:t>
            </a:r>
          </a:p>
        </p:txBody>
      </p:sp>
      <p:sp>
        <p:nvSpPr>
          <p:cNvPr id="55" name="Shape 55"/>
          <p:cNvSpPr txBox="1">
            <a:spLocks noGrp="1"/>
          </p:cNvSpPr>
          <p:nvPr>
            <p:ph type="subTitle" idx="1"/>
          </p:nvPr>
        </p:nvSpPr>
        <p:spPr>
          <a:xfrm>
            <a:off x="217075" y="2243025"/>
            <a:ext cx="8520600" cy="792600"/>
          </a:xfrm>
          <a:prstGeom prst="rect">
            <a:avLst/>
          </a:prstGeom>
        </p:spPr>
        <p:txBody>
          <a:bodyPr lIns="91425" tIns="91425" rIns="91425" bIns="91425" anchor="t" anchorCtr="0">
            <a:noAutofit/>
          </a:bodyPr>
          <a:lstStyle/>
          <a:p>
            <a:pPr lvl="0">
              <a:spcBef>
                <a:spcPts val="0"/>
              </a:spcBef>
              <a:buNone/>
            </a:pPr>
            <a:r>
              <a:rPr lang="en" dirty="0"/>
              <a:t>Aka</a:t>
            </a:r>
          </a:p>
          <a:p>
            <a:pPr lvl="0">
              <a:spcBef>
                <a:spcPts val="0"/>
              </a:spcBef>
              <a:buNone/>
            </a:pPr>
            <a:r>
              <a:rPr lang="en" dirty="0"/>
              <a:t>SAVE PACMAN!</a:t>
            </a:r>
          </a:p>
          <a:p>
            <a:pPr lvl="0" rtl="0">
              <a:spcBef>
                <a:spcPts val="0"/>
              </a:spcBef>
              <a:buNone/>
            </a:pPr>
            <a:endParaRPr dirty="0"/>
          </a:p>
        </p:txBody>
      </p:sp>
      <p:sp>
        <p:nvSpPr>
          <p:cNvPr id="56" name="Shape 56"/>
          <p:cNvSpPr txBox="1"/>
          <p:nvPr/>
        </p:nvSpPr>
        <p:spPr>
          <a:xfrm>
            <a:off x="1765700" y="3724000"/>
            <a:ext cx="5275500" cy="1172400"/>
          </a:xfrm>
          <a:prstGeom prst="rect">
            <a:avLst/>
          </a:prstGeom>
          <a:noFill/>
          <a:ln>
            <a:noFill/>
          </a:ln>
        </p:spPr>
        <p:txBody>
          <a:bodyPr lIns="91425" tIns="91425" rIns="91425" bIns="91425" anchor="t" anchorCtr="0">
            <a:noAutofit/>
          </a:bodyPr>
          <a:lstStyle/>
          <a:p>
            <a:pPr lvl="0" algn="ctr">
              <a:spcBef>
                <a:spcPts val="0"/>
              </a:spcBef>
              <a:buNone/>
            </a:pPr>
            <a:r>
              <a:rPr lang="en" sz="2400">
                <a:solidFill>
                  <a:schemeClr val="dk1"/>
                </a:solidFill>
              </a:rPr>
              <a:t>Cyber Physical Systems</a:t>
            </a:r>
          </a:p>
          <a:p>
            <a:pPr lvl="0" algn="ctr" rtl="0">
              <a:lnSpc>
                <a:spcPct val="115000"/>
              </a:lnSpc>
              <a:spcBef>
                <a:spcPts val="0"/>
              </a:spcBef>
              <a:spcAft>
                <a:spcPts val="400"/>
              </a:spcAft>
              <a:buNone/>
            </a:pPr>
            <a:r>
              <a:rPr lang="en" sz="2400">
                <a:solidFill>
                  <a:schemeClr val="dk1"/>
                </a:solidFill>
                <a:latin typeface="Times New Roman"/>
                <a:ea typeface="Times New Roman"/>
                <a:cs typeface="Times New Roman"/>
                <a:sym typeface="Times New Roman"/>
              </a:rPr>
              <a:t>Jimit Gandhi and Astha Prasad </a:t>
            </a:r>
          </a:p>
          <a:p>
            <a:pPr lvl="0">
              <a:spcBef>
                <a:spcPts val="0"/>
              </a:spcBef>
              <a:buNone/>
            </a:pPr>
            <a:endParaRPr>
              <a:solidFill>
                <a:schemeClr val="dk1"/>
              </a:solidFil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MODEL EXTENSIONS</a:t>
            </a:r>
          </a:p>
        </p:txBody>
      </p:sp>
      <p:sp>
        <p:nvSpPr>
          <p:cNvPr id="120" name="Shape 120"/>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t>3. Circular dynamics for PacMan with multiple static obstacles</a:t>
            </a:r>
          </a:p>
          <a:p>
            <a:pPr lvl="0">
              <a:spcBef>
                <a:spcPts val="0"/>
              </a:spcBef>
              <a:buNone/>
            </a:pPr>
            <a:endParaRPr/>
          </a:p>
        </p:txBody>
      </p:sp>
      <p:pic>
        <p:nvPicPr>
          <p:cNvPr id="121" name="Shape 121"/>
          <p:cNvPicPr preferRelativeResize="0"/>
          <p:nvPr/>
        </p:nvPicPr>
        <p:blipFill>
          <a:blip r:embed="rId3">
            <a:alphaModFix/>
          </a:blip>
          <a:stretch>
            <a:fillRect/>
          </a:stretch>
        </p:blipFill>
        <p:spPr>
          <a:xfrm>
            <a:off x="2126914" y="1818127"/>
            <a:ext cx="4890173" cy="2750750"/>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MODEL EXTENSIONS</a:t>
            </a:r>
          </a:p>
        </p:txBody>
      </p:sp>
      <p:sp>
        <p:nvSpPr>
          <p:cNvPr id="127" name="Shape 127"/>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t>4. Circular dynamics for PacMan with a single ghost moving with constant velocity</a:t>
            </a:r>
          </a:p>
          <a:p>
            <a:pPr lvl="0">
              <a:spcBef>
                <a:spcPts val="0"/>
              </a:spcBef>
              <a:buNone/>
            </a:pPr>
            <a:endParaRPr/>
          </a:p>
        </p:txBody>
      </p:sp>
      <p:pic>
        <p:nvPicPr>
          <p:cNvPr id="128" name="Shape 128"/>
          <p:cNvPicPr preferRelativeResize="0"/>
          <p:nvPr/>
        </p:nvPicPr>
        <p:blipFill>
          <a:blip r:embed="rId3">
            <a:alphaModFix/>
          </a:blip>
          <a:stretch>
            <a:fillRect/>
          </a:stretch>
        </p:blipFill>
        <p:spPr>
          <a:xfrm>
            <a:off x="2317237" y="1895799"/>
            <a:ext cx="4509524" cy="2458549"/>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MODEL EXTENSIONS</a:t>
            </a:r>
          </a:p>
        </p:txBody>
      </p:sp>
      <p:sp>
        <p:nvSpPr>
          <p:cNvPr id="134" name="Shape 134"/>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t>5. Circular dynamics for PacMan with multiple ghosts moving with constant velocity</a:t>
            </a:r>
          </a:p>
          <a:p>
            <a:pPr lvl="0">
              <a:spcBef>
                <a:spcPts val="0"/>
              </a:spcBef>
              <a:buNone/>
            </a:pPr>
            <a:endParaRPr/>
          </a:p>
          <a:p>
            <a:pPr lvl="0">
              <a:spcBef>
                <a:spcPts val="0"/>
              </a:spcBef>
              <a:buNone/>
            </a:pPr>
            <a:endParaRPr/>
          </a:p>
        </p:txBody>
      </p:sp>
      <p:pic>
        <p:nvPicPr>
          <p:cNvPr id="135" name="Shape 135"/>
          <p:cNvPicPr preferRelativeResize="0"/>
          <p:nvPr/>
        </p:nvPicPr>
        <p:blipFill>
          <a:blip r:embed="rId3">
            <a:alphaModFix/>
          </a:blip>
          <a:stretch>
            <a:fillRect/>
          </a:stretch>
        </p:blipFill>
        <p:spPr>
          <a:xfrm>
            <a:off x="2321593" y="1950525"/>
            <a:ext cx="4500824" cy="2387024"/>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MODEL EXTENSIONS</a:t>
            </a:r>
          </a:p>
        </p:txBody>
      </p:sp>
      <p:sp>
        <p:nvSpPr>
          <p:cNvPr id="141" name="Shape 141"/>
          <p:cNvSpPr txBox="1">
            <a:spLocks noGrp="1"/>
          </p:cNvSpPr>
          <p:nvPr>
            <p:ph type="body" idx="1"/>
          </p:nvPr>
        </p:nvSpPr>
        <p:spPr>
          <a:xfrm>
            <a:off x="311700" y="1504175"/>
            <a:ext cx="8520600" cy="3416400"/>
          </a:xfrm>
          <a:prstGeom prst="rect">
            <a:avLst/>
          </a:prstGeom>
        </p:spPr>
        <p:txBody>
          <a:bodyPr lIns="91425" tIns="91425" rIns="91425" bIns="91425" anchor="t" anchorCtr="0">
            <a:noAutofit/>
          </a:bodyPr>
          <a:lstStyle/>
          <a:p>
            <a:pPr lvl="0">
              <a:spcBef>
                <a:spcPts val="0"/>
              </a:spcBef>
              <a:buNone/>
            </a:pPr>
            <a:r>
              <a:rPr lang="en"/>
              <a:t>6. Circular dynamics for PacMan with a </a:t>
            </a:r>
            <a:r>
              <a:rPr lang="en" b="1"/>
              <a:t>single ghost </a:t>
            </a:r>
            <a:r>
              <a:rPr lang="en"/>
              <a:t>than can </a:t>
            </a:r>
            <a:r>
              <a:rPr lang="en" b="1"/>
              <a:t>accelerate and brake</a:t>
            </a:r>
            <a:r>
              <a:rPr lang="en"/>
              <a:t> at random</a:t>
            </a:r>
          </a:p>
          <a:p>
            <a:pPr lvl="0">
              <a:spcBef>
                <a:spcPts val="0"/>
              </a:spcBef>
              <a:buNone/>
            </a:pPr>
            <a:r>
              <a:rPr lang="en"/>
              <a:t>7. Circular dynamics for PacMan with </a:t>
            </a:r>
            <a:r>
              <a:rPr lang="en" b="1"/>
              <a:t>multiple ghosts</a:t>
            </a:r>
            <a:r>
              <a:rPr lang="en"/>
              <a:t> than can </a:t>
            </a:r>
            <a:r>
              <a:rPr lang="en" b="1"/>
              <a:t>accelerate and brake</a:t>
            </a:r>
            <a:r>
              <a:rPr lang="en"/>
              <a:t> at random</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SAFETY</a:t>
            </a:r>
          </a:p>
        </p:txBody>
      </p:sp>
      <p:sp>
        <p:nvSpPr>
          <p:cNvPr id="147" name="Shape 147"/>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marL="228600" lvl="0">
              <a:spcBef>
                <a:spcPts val="0"/>
              </a:spcBef>
            </a:pPr>
            <a:r>
              <a:rPr lang="en" sz="1600" dirty="0"/>
              <a:t>In a time triggered model, we have updates of the ghosts once in at most time interval T</a:t>
            </a:r>
          </a:p>
          <a:p>
            <a:pPr marL="228600" lvl="0">
              <a:spcBef>
                <a:spcPts val="0"/>
              </a:spcBef>
            </a:pPr>
            <a:r>
              <a:rPr lang="en" sz="1600" dirty="0"/>
              <a:t>For every action of the ghost Pac Man decides which of his actions will be safe for the time triggered interval</a:t>
            </a:r>
          </a:p>
          <a:p>
            <a:pPr marL="228600" lvl="0">
              <a:spcBef>
                <a:spcPts val="0"/>
              </a:spcBef>
            </a:pPr>
            <a:r>
              <a:rPr lang="en" sz="1600" dirty="0"/>
              <a:t>Similar to MiniMax algorithm, looks for worst case scenario</a:t>
            </a:r>
          </a:p>
          <a:p>
            <a:pPr marL="228600" lvl="0" rtl="0">
              <a:spcBef>
                <a:spcPts val="0"/>
              </a:spcBef>
            </a:pPr>
            <a:r>
              <a:rPr lang="en" sz="1600" dirty="0"/>
              <a:t>In our case, as the PacMan only knows the velocity and the position of the ghost, it sees two steps ahead of its time, considers all actions of ghost and then decides</a:t>
            </a:r>
          </a:p>
          <a:p>
            <a:pPr marL="228600" lvl="0">
              <a:spcBef>
                <a:spcPts val="0"/>
              </a:spcBef>
            </a:pPr>
            <a:r>
              <a:rPr lang="en" sz="1600" b="1" dirty="0"/>
              <a:t>Safety Conditions</a:t>
            </a:r>
            <a:r>
              <a:rPr lang="en" sz="1600" dirty="0"/>
              <a:t> - Pac Man does not collide with ghost and follows circular dynamics at all times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374925" y="418150"/>
            <a:ext cx="8520600" cy="572700"/>
          </a:xfrm>
          <a:prstGeom prst="rect">
            <a:avLst/>
          </a:prstGeom>
        </p:spPr>
        <p:txBody>
          <a:bodyPr lIns="91425" tIns="91425" rIns="91425" bIns="91425" anchor="t" anchorCtr="0">
            <a:noAutofit/>
          </a:bodyPr>
          <a:lstStyle/>
          <a:p>
            <a:pPr lvl="0">
              <a:spcBef>
                <a:spcPts val="0"/>
              </a:spcBef>
              <a:buNone/>
            </a:pPr>
            <a:r>
              <a:rPr lang="en"/>
              <a:t>METHODOLOGY</a:t>
            </a:r>
          </a:p>
        </p:txBody>
      </p:sp>
      <p:sp>
        <p:nvSpPr>
          <p:cNvPr id="153" name="Shape 153"/>
          <p:cNvSpPr txBox="1"/>
          <p:nvPr/>
        </p:nvSpPr>
        <p:spPr>
          <a:xfrm>
            <a:off x="5895525" y="1568875"/>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
        <p:nvSpPr>
          <p:cNvPr id="154" name="Shape 154"/>
          <p:cNvSpPr txBox="1">
            <a:spLocks noGrp="1"/>
          </p:cNvSpPr>
          <p:nvPr>
            <p:ph type="body" idx="1"/>
          </p:nvPr>
        </p:nvSpPr>
        <p:spPr>
          <a:xfrm>
            <a:off x="311700" y="1152475"/>
            <a:ext cx="4699800" cy="3416400"/>
          </a:xfrm>
          <a:prstGeom prst="rect">
            <a:avLst/>
          </a:prstGeom>
        </p:spPr>
        <p:txBody>
          <a:bodyPr lIns="91425" tIns="91425" rIns="91425" bIns="91425" anchor="t" anchorCtr="0">
            <a:noAutofit/>
          </a:bodyPr>
          <a:lstStyle/>
          <a:p>
            <a:pPr marL="457200" lvl="0" indent="-228600">
              <a:spcBef>
                <a:spcPts val="0"/>
              </a:spcBef>
            </a:pPr>
            <a:r>
              <a:rPr lang="en"/>
              <a:t>The system of a ghost and Pac Man is a differential Game Logic.</a:t>
            </a:r>
          </a:p>
          <a:p>
            <a:pPr marL="457200" lvl="0" indent="-228600">
              <a:spcBef>
                <a:spcPts val="0"/>
              </a:spcBef>
            </a:pPr>
            <a:r>
              <a:rPr lang="en"/>
              <a:t>The ghost randomly chooses to either accelerate and brake</a:t>
            </a:r>
          </a:p>
          <a:p>
            <a:pPr marL="457200" lvl="0" indent="-228600">
              <a:spcBef>
                <a:spcPts val="0"/>
              </a:spcBef>
            </a:pPr>
            <a:r>
              <a:rPr lang="en"/>
              <a:t>Based on the ghost choice, Pac Man makes a safe decision</a:t>
            </a:r>
          </a:p>
          <a:p>
            <a:pPr marL="457200" lvl="0" indent="-228600">
              <a:spcBef>
                <a:spcPts val="0"/>
              </a:spcBef>
            </a:pPr>
            <a:r>
              <a:rPr lang="en"/>
              <a:t>The tree is formed based on ghost’s action</a:t>
            </a:r>
          </a:p>
          <a:p>
            <a:pPr lvl="0">
              <a:spcBef>
                <a:spcPts val="0"/>
              </a:spcBef>
              <a:buNone/>
            </a:pPr>
            <a:endParaRPr/>
          </a:p>
        </p:txBody>
      </p:sp>
      <p:pic>
        <p:nvPicPr>
          <p:cNvPr id="155" name="Shape 155"/>
          <p:cNvPicPr preferRelativeResize="0"/>
          <p:nvPr/>
        </p:nvPicPr>
        <p:blipFill rotWithShape="1">
          <a:blip r:embed="rId3">
            <a:alphaModFix/>
          </a:blip>
          <a:srcRect l="20002" t="38202" r="31878" b="9293"/>
          <a:stretch/>
        </p:blipFill>
        <p:spPr>
          <a:xfrm>
            <a:off x="4893624" y="902750"/>
            <a:ext cx="4186950" cy="3339600"/>
          </a:xfrm>
          <a:prstGeom prst="rect">
            <a:avLst/>
          </a:prstGeom>
          <a:noFill/>
          <a:ln>
            <a:noFill/>
          </a:ln>
        </p:spPr>
      </p:pic>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HYBRID GAME MODEL</a:t>
            </a:r>
          </a:p>
        </p:txBody>
      </p:sp>
      <p:sp>
        <p:nvSpPr>
          <p:cNvPr id="161" name="Shape 161"/>
          <p:cNvSpPr txBox="1">
            <a:spLocks noGrp="1"/>
          </p:cNvSpPr>
          <p:nvPr>
            <p:ph type="body" idx="1"/>
          </p:nvPr>
        </p:nvSpPr>
        <p:spPr>
          <a:xfrm>
            <a:off x="311700" y="1152475"/>
            <a:ext cx="8151000" cy="2907600"/>
          </a:xfrm>
          <a:prstGeom prst="rect">
            <a:avLst/>
          </a:prstGeom>
        </p:spPr>
        <p:txBody>
          <a:bodyPr lIns="91425" tIns="91425" rIns="91425" bIns="91425" anchor="t" anchorCtr="0">
            <a:noAutofit/>
          </a:bodyPr>
          <a:lstStyle/>
          <a:p>
            <a:pPr lvl="0">
              <a:spcBef>
                <a:spcPts val="0"/>
              </a:spcBef>
              <a:buNone/>
            </a:pPr>
            <a:endParaRPr/>
          </a:p>
          <a:p>
            <a:pPr lvl="0">
              <a:spcBef>
                <a:spcPts val="0"/>
              </a:spcBef>
              <a:buNone/>
            </a:pPr>
            <a:endParaRPr/>
          </a:p>
          <a:p>
            <a:pPr lvl="0">
              <a:spcBef>
                <a:spcPts val="0"/>
              </a:spcBef>
              <a:buNone/>
            </a:pPr>
            <a:endParaRPr/>
          </a:p>
          <a:p>
            <a:pPr lvl="0">
              <a:spcBef>
                <a:spcPts val="0"/>
              </a:spcBef>
              <a:buNone/>
            </a:pPr>
            <a:endParaRPr/>
          </a:p>
          <a:p>
            <a:pPr lvl="0">
              <a:spcBef>
                <a:spcPts val="0"/>
              </a:spcBef>
              <a:buNone/>
            </a:pPr>
            <a:endParaRPr/>
          </a:p>
          <a:p>
            <a:pPr lvl="0">
              <a:spcBef>
                <a:spcPts val="0"/>
              </a:spcBef>
              <a:buNone/>
            </a:pPr>
            <a:endParaRPr/>
          </a:p>
          <a:p>
            <a:pPr lvl="0">
              <a:spcBef>
                <a:spcPts val="0"/>
              </a:spcBef>
              <a:buNone/>
            </a:pPr>
            <a:r>
              <a:rPr lang="en"/>
              <a:t>The  complex hybrid game is simplified to four hybrid programs and can be proved by Keymaera</a:t>
            </a:r>
          </a:p>
        </p:txBody>
      </p:sp>
      <p:pic>
        <p:nvPicPr>
          <p:cNvPr id="162" name="Shape 162"/>
          <p:cNvPicPr preferRelativeResize="0"/>
          <p:nvPr/>
        </p:nvPicPr>
        <p:blipFill rotWithShape="1">
          <a:blip r:embed="rId3">
            <a:alphaModFix/>
          </a:blip>
          <a:srcRect l="21316" t="43185" r="21991" b="3286"/>
          <a:stretch/>
        </p:blipFill>
        <p:spPr>
          <a:xfrm>
            <a:off x="1458944" y="1093924"/>
            <a:ext cx="5980457" cy="3174775"/>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dirty="0" smtClean="0"/>
              <a:t>CONCLUSION AND FUTURE WORK</a:t>
            </a:r>
            <a:endParaRPr lang="en" dirty="0"/>
          </a:p>
        </p:txBody>
      </p:sp>
      <p:sp>
        <p:nvSpPr>
          <p:cNvPr id="168" name="Shape 168"/>
          <p:cNvSpPr txBox="1">
            <a:spLocks noGrp="1"/>
          </p:cNvSpPr>
          <p:nvPr>
            <p:ph type="body" idx="1"/>
          </p:nvPr>
        </p:nvSpPr>
        <p:spPr>
          <a:xfrm>
            <a:off x="210325" y="1165975"/>
            <a:ext cx="8520600" cy="3416400"/>
          </a:xfrm>
          <a:prstGeom prst="rect">
            <a:avLst/>
          </a:prstGeom>
        </p:spPr>
        <p:txBody>
          <a:bodyPr lIns="91425" tIns="91425" rIns="91425" bIns="91425" anchor="t" anchorCtr="0">
            <a:noAutofit/>
          </a:bodyPr>
          <a:lstStyle/>
          <a:p>
            <a:pPr marL="457200" lvl="0" indent="-368300">
              <a:spcBef>
                <a:spcPts val="0"/>
              </a:spcBef>
              <a:buSzPct val="100000"/>
            </a:pPr>
            <a:r>
              <a:rPr lang="en" sz="2200"/>
              <a:t>Optimize and prove the control design for harder scenarios. (Actual pac man Maze with 5 ghosts)</a:t>
            </a:r>
          </a:p>
          <a:p>
            <a:pPr marL="457200" lvl="0" indent="-368300">
              <a:spcBef>
                <a:spcPts val="0"/>
              </a:spcBef>
              <a:buSzPct val="100000"/>
            </a:pPr>
            <a:r>
              <a:rPr lang="en" sz="2200"/>
              <a:t>This controller is based on the MiniMax algorithm. </a:t>
            </a:r>
          </a:p>
          <a:p>
            <a:pPr marL="457200" lvl="0" indent="-368300">
              <a:spcBef>
                <a:spcPts val="0"/>
              </a:spcBef>
              <a:buSzPct val="100000"/>
            </a:pPr>
            <a:r>
              <a:rPr lang="en" sz="2200"/>
              <a:t>Employ more intelligent control design for instance the one based on M-star algorithm and others.</a:t>
            </a:r>
          </a:p>
          <a:p>
            <a:pPr lvl="0">
              <a:spcBef>
                <a:spcPts val="0"/>
              </a:spcBef>
              <a:buNone/>
            </a:pPr>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OUTLINE</a:t>
            </a:r>
          </a:p>
        </p:txBody>
      </p:sp>
      <p:sp>
        <p:nvSpPr>
          <p:cNvPr id="62" name="Shape 62"/>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marL="457200" lvl="0" indent="-381000">
              <a:lnSpc>
                <a:spcPct val="100000"/>
              </a:lnSpc>
              <a:spcBef>
                <a:spcPts val="0"/>
              </a:spcBef>
              <a:buSzPct val="100000"/>
              <a:buFont typeface="Arial" panose="020B0604020202020204" pitchFamily="34" charset="0"/>
              <a:buChar char="•"/>
            </a:pPr>
            <a:r>
              <a:rPr lang="en" sz="1200" b="1" dirty="0"/>
              <a:t>Inspiration</a:t>
            </a:r>
          </a:p>
          <a:p>
            <a:pPr marL="457200" lvl="0" indent="-381000">
              <a:lnSpc>
                <a:spcPct val="100000"/>
              </a:lnSpc>
              <a:spcBef>
                <a:spcPts val="0"/>
              </a:spcBef>
              <a:buSzPct val="100000"/>
              <a:buFont typeface="Arial" panose="020B0604020202020204" pitchFamily="34" charset="0"/>
              <a:buChar char="•"/>
            </a:pPr>
            <a:r>
              <a:rPr lang="en" sz="1200" b="1" dirty="0"/>
              <a:t>Related Work</a:t>
            </a:r>
          </a:p>
          <a:p>
            <a:pPr marL="457200" lvl="0" indent="-381000">
              <a:lnSpc>
                <a:spcPct val="100000"/>
              </a:lnSpc>
              <a:spcBef>
                <a:spcPts val="0"/>
              </a:spcBef>
              <a:buSzPct val="100000"/>
              <a:buFont typeface="Arial" panose="020B0604020202020204" pitchFamily="34" charset="0"/>
              <a:buChar char="•"/>
            </a:pPr>
            <a:r>
              <a:rPr lang="en" sz="1200" b="1" dirty="0"/>
              <a:t>Basic Model</a:t>
            </a:r>
          </a:p>
          <a:p>
            <a:pPr marL="457200" lvl="0" indent="-381000">
              <a:lnSpc>
                <a:spcPct val="100000"/>
              </a:lnSpc>
              <a:spcBef>
                <a:spcPts val="0"/>
              </a:spcBef>
              <a:buSzPct val="100000"/>
              <a:buFont typeface="Arial" panose="020B0604020202020204" pitchFamily="34" charset="0"/>
              <a:buChar char="•"/>
            </a:pPr>
            <a:r>
              <a:rPr lang="en" sz="1200" b="1" dirty="0"/>
              <a:t>Model Extensions</a:t>
            </a:r>
          </a:p>
          <a:p>
            <a:pPr marL="457200" lvl="0" indent="-381000" rtl="0">
              <a:lnSpc>
                <a:spcPct val="100000"/>
              </a:lnSpc>
              <a:spcBef>
                <a:spcPts val="0"/>
              </a:spcBef>
              <a:buSzPct val="100000"/>
              <a:buFont typeface="Arial" panose="020B0604020202020204" pitchFamily="34" charset="0"/>
              <a:buChar char="•"/>
            </a:pPr>
            <a:r>
              <a:rPr lang="en" sz="1200" b="1" dirty="0"/>
              <a:t>Safety </a:t>
            </a:r>
          </a:p>
          <a:p>
            <a:pPr marL="457200" lvl="0" indent="-381000">
              <a:lnSpc>
                <a:spcPct val="100000"/>
              </a:lnSpc>
              <a:spcBef>
                <a:spcPts val="0"/>
              </a:spcBef>
              <a:buSzPct val="100000"/>
              <a:buFont typeface="Arial" panose="020B0604020202020204" pitchFamily="34" charset="0"/>
              <a:buChar char="•"/>
            </a:pPr>
            <a:r>
              <a:rPr lang="en" sz="1200" b="1" dirty="0"/>
              <a:t>Methodology</a:t>
            </a:r>
          </a:p>
          <a:p>
            <a:pPr marL="457200" lvl="0" indent="-381000">
              <a:lnSpc>
                <a:spcPct val="100000"/>
              </a:lnSpc>
              <a:spcBef>
                <a:spcPts val="0"/>
              </a:spcBef>
              <a:buSzPct val="100000"/>
              <a:buFont typeface="Arial" panose="020B0604020202020204" pitchFamily="34" charset="0"/>
              <a:buChar char="•"/>
            </a:pPr>
            <a:r>
              <a:rPr lang="en" sz="1200" b="1" dirty="0"/>
              <a:t>Hybrid game extension</a:t>
            </a:r>
          </a:p>
          <a:p>
            <a:pPr marL="457200" lvl="0" indent="-381000">
              <a:lnSpc>
                <a:spcPct val="100000"/>
              </a:lnSpc>
              <a:spcBef>
                <a:spcPts val="0"/>
              </a:spcBef>
              <a:buSzPct val="100000"/>
              <a:buFont typeface="Arial" panose="020B0604020202020204" pitchFamily="34" charset="0"/>
              <a:buChar char="•"/>
            </a:pPr>
            <a:r>
              <a:rPr lang="en" sz="1200" b="1" dirty="0"/>
              <a:t>Future Work</a:t>
            </a:r>
          </a:p>
          <a:p>
            <a:pPr marL="171450" lvl="0" indent="-171450">
              <a:spcBef>
                <a:spcPts val="0"/>
              </a:spcBef>
              <a:buFont typeface="Arial" panose="020B0604020202020204" pitchFamily="34" charset="0"/>
              <a:buChar char="•"/>
            </a:pPr>
            <a:endParaRPr sz="1050" dirty="0"/>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INSPIRATION</a:t>
            </a:r>
          </a:p>
        </p:txBody>
      </p:sp>
      <p:sp>
        <p:nvSpPr>
          <p:cNvPr id="68" name="Shape 68"/>
          <p:cNvSpPr txBox="1">
            <a:spLocks noGrp="1"/>
          </p:cNvSpPr>
          <p:nvPr>
            <p:ph type="body" idx="1"/>
          </p:nvPr>
        </p:nvSpPr>
        <p:spPr>
          <a:xfrm>
            <a:off x="311700" y="1295775"/>
            <a:ext cx="4234200" cy="3416400"/>
          </a:xfrm>
          <a:prstGeom prst="rect">
            <a:avLst/>
          </a:prstGeom>
        </p:spPr>
        <p:txBody>
          <a:bodyPr lIns="91425" tIns="91425" rIns="91425" bIns="91425" anchor="t" anchorCtr="0">
            <a:noAutofit/>
          </a:bodyPr>
          <a:lstStyle/>
          <a:p>
            <a:pPr marL="457200" lvl="0" indent="-368300" rtl="0">
              <a:spcBef>
                <a:spcPts val="0"/>
              </a:spcBef>
              <a:buSzPct val="100000"/>
              <a:buChar char="-"/>
            </a:pPr>
            <a:r>
              <a:rPr lang="en" sz="2000" dirty="0"/>
              <a:t>Cherished arcade game</a:t>
            </a:r>
          </a:p>
          <a:p>
            <a:pPr marL="457200" lvl="0" indent="-368300" rtl="0">
              <a:spcBef>
                <a:spcPts val="0"/>
              </a:spcBef>
              <a:buSzPct val="100000"/>
              <a:buChar char="-"/>
            </a:pPr>
            <a:r>
              <a:rPr lang="en" sz="2000" dirty="0"/>
              <a:t>Proven NP-Hard problem</a:t>
            </a:r>
          </a:p>
          <a:p>
            <a:pPr marL="457200" lvl="0" indent="-368300" rtl="0">
              <a:spcBef>
                <a:spcPts val="0"/>
              </a:spcBef>
              <a:buSzPct val="100000"/>
              <a:buChar char="-"/>
            </a:pPr>
            <a:r>
              <a:rPr lang="en" sz="2000" dirty="0"/>
              <a:t>Models safety critical dynamics</a:t>
            </a:r>
          </a:p>
          <a:p>
            <a:pPr marL="457200" lvl="0" indent="-368300" rtl="0">
              <a:spcBef>
                <a:spcPts val="0"/>
              </a:spcBef>
              <a:buSzPct val="100000"/>
              <a:buChar char="-"/>
            </a:pPr>
            <a:r>
              <a:rPr lang="en" sz="2000" dirty="0"/>
              <a:t>Maps to real world systems</a:t>
            </a:r>
          </a:p>
          <a:p>
            <a:pPr marL="457200" lvl="0" indent="-368300" rtl="0">
              <a:spcBef>
                <a:spcPts val="0"/>
              </a:spcBef>
              <a:buSzPct val="100000"/>
              <a:buChar char="-"/>
            </a:pPr>
            <a:r>
              <a:rPr lang="en" sz="2000" dirty="0"/>
              <a:t>Easily expandable to multiple scenarios</a:t>
            </a:r>
          </a:p>
        </p:txBody>
      </p:sp>
      <p:pic>
        <p:nvPicPr>
          <p:cNvPr id="69" name="Shape 69"/>
          <p:cNvPicPr preferRelativeResize="0"/>
          <p:nvPr/>
        </p:nvPicPr>
        <p:blipFill>
          <a:blip r:embed="rId3">
            <a:alphaModFix/>
          </a:blip>
          <a:stretch>
            <a:fillRect/>
          </a:stretch>
        </p:blipFill>
        <p:spPr>
          <a:xfrm>
            <a:off x="4620650" y="1598962"/>
            <a:ext cx="4085375" cy="2298025"/>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RELATED WORK</a:t>
            </a:r>
          </a:p>
        </p:txBody>
      </p:sp>
      <p:sp>
        <p:nvSpPr>
          <p:cNvPr id="75" name="Shape 75"/>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sz="1600" dirty="0"/>
              <a:t>Plenty ongoing research on the PacMan framework</a:t>
            </a:r>
          </a:p>
          <a:p>
            <a:pPr lvl="0" rtl="0">
              <a:spcBef>
                <a:spcPts val="0"/>
              </a:spcBef>
              <a:buNone/>
            </a:pPr>
            <a:r>
              <a:rPr lang="en" sz="1600" dirty="0"/>
              <a:t>The tree explodes exponentially</a:t>
            </a:r>
          </a:p>
        </p:txBody>
      </p:sp>
      <p:sp>
        <p:nvSpPr>
          <p:cNvPr id="76" name="Shape 76"/>
          <p:cNvSpPr txBox="1"/>
          <p:nvPr/>
        </p:nvSpPr>
        <p:spPr>
          <a:xfrm>
            <a:off x="2649475" y="4251325"/>
            <a:ext cx="4021500" cy="662400"/>
          </a:xfrm>
          <a:prstGeom prst="rect">
            <a:avLst/>
          </a:prstGeom>
          <a:noFill/>
          <a:ln>
            <a:noFill/>
          </a:ln>
        </p:spPr>
        <p:txBody>
          <a:bodyPr lIns="91425" tIns="91425" rIns="91425" bIns="91425" anchor="t" anchorCtr="0">
            <a:noAutofit/>
          </a:bodyPr>
          <a:lstStyle/>
          <a:p>
            <a:pPr lvl="0" algn="ctr">
              <a:spcBef>
                <a:spcPts val="0"/>
              </a:spcBef>
              <a:buNone/>
            </a:pPr>
            <a:r>
              <a:rPr lang="en">
                <a:solidFill>
                  <a:schemeClr val="dk1"/>
                </a:solidFill>
              </a:rPr>
              <a:t>SIMPLE TREE SEARCH ALGORITHM</a:t>
            </a:r>
          </a:p>
        </p:txBody>
      </p:sp>
      <p:pic>
        <p:nvPicPr>
          <p:cNvPr id="77" name="Shape 77"/>
          <p:cNvPicPr preferRelativeResize="0"/>
          <p:nvPr/>
        </p:nvPicPr>
        <p:blipFill>
          <a:blip r:embed="rId3">
            <a:alphaModFix/>
          </a:blip>
          <a:stretch>
            <a:fillRect/>
          </a:stretch>
        </p:blipFill>
        <p:spPr>
          <a:xfrm>
            <a:off x="2728937" y="2145675"/>
            <a:ext cx="3990975" cy="2076450"/>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RELATED WORK</a:t>
            </a:r>
          </a:p>
        </p:txBody>
      </p:sp>
      <p:pic>
        <p:nvPicPr>
          <p:cNvPr id="83" name="Shape 83"/>
          <p:cNvPicPr preferRelativeResize="0"/>
          <p:nvPr/>
        </p:nvPicPr>
        <p:blipFill>
          <a:blip r:embed="rId3">
            <a:alphaModFix/>
          </a:blip>
          <a:stretch>
            <a:fillRect/>
          </a:stretch>
        </p:blipFill>
        <p:spPr>
          <a:xfrm>
            <a:off x="2298046" y="1473821"/>
            <a:ext cx="4715100" cy="2382449"/>
          </a:xfrm>
          <a:prstGeom prst="rect">
            <a:avLst/>
          </a:prstGeom>
          <a:noFill/>
          <a:ln>
            <a:noFill/>
          </a:ln>
        </p:spPr>
      </p:pic>
      <p:sp>
        <p:nvSpPr>
          <p:cNvPr id="84" name="Shape 84"/>
          <p:cNvSpPr txBox="1"/>
          <p:nvPr/>
        </p:nvSpPr>
        <p:spPr>
          <a:xfrm>
            <a:off x="3264525" y="4048575"/>
            <a:ext cx="3088800" cy="871800"/>
          </a:xfrm>
          <a:prstGeom prst="rect">
            <a:avLst/>
          </a:prstGeom>
          <a:noFill/>
          <a:ln>
            <a:noFill/>
          </a:ln>
        </p:spPr>
        <p:txBody>
          <a:bodyPr lIns="91425" tIns="91425" rIns="91425" bIns="91425" anchor="t" anchorCtr="0">
            <a:noAutofit/>
          </a:bodyPr>
          <a:lstStyle/>
          <a:p>
            <a:pPr lvl="0" algn="ctr">
              <a:spcBef>
                <a:spcPts val="0"/>
              </a:spcBef>
              <a:buNone/>
            </a:pPr>
            <a:r>
              <a:rPr lang="en">
                <a:solidFill>
                  <a:schemeClr val="dk1"/>
                </a:solidFill>
              </a:rPr>
              <a:t>MINIMAX ALGORITHM</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BASIC MODEL</a:t>
            </a:r>
          </a:p>
        </p:txBody>
      </p:sp>
      <p:sp>
        <p:nvSpPr>
          <p:cNvPr id="90" name="Shape 90"/>
          <p:cNvSpPr txBox="1">
            <a:spLocks noGrp="1"/>
          </p:cNvSpPr>
          <p:nvPr>
            <p:ph type="body" idx="1"/>
          </p:nvPr>
        </p:nvSpPr>
        <p:spPr>
          <a:xfrm>
            <a:off x="1093250" y="2281548"/>
            <a:ext cx="3843600" cy="3416400"/>
          </a:xfrm>
          <a:prstGeom prst="rect">
            <a:avLst/>
          </a:prstGeom>
        </p:spPr>
        <p:txBody>
          <a:bodyPr lIns="91425" tIns="91425" rIns="91425" bIns="91425" anchor="t" anchorCtr="0">
            <a:noAutofit/>
          </a:bodyPr>
          <a:lstStyle/>
          <a:p>
            <a:pPr lvl="0" algn="ctr" rtl="0">
              <a:spcBef>
                <a:spcPts val="0"/>
              </a:spcBef>
              <a:buNone/>
            </a:pPr>
            <a:r>
              <a:rPr lang="en" sz="1400" dirty="0"/>
              <a:t>PACMAN</a:t>
            </a:r>
          </a:p>
          <a:p>
            <a:pPr marL="457200" lvl="0" indent="-317500">
              <a:spcBef>
                <a:spcPts val="0"/>
              </a:spcBef>
              <a:buSzPct val="100000"/>
              <a:buFont typeface="Arial" panose="020B0604020202020204" pitchFamily="34" charset="0"/>
              <a:buChar char="•"/>
            </a:pPr>
            <a:r>
              <a:rPr lang="en" sz="1400" dirty="0"/>
              <a:t>Pacman moves in a 2D plane following circular dynamics</a:t>
            </a:r>
          </a:p>
          <a:p>
            <a:pPr marL="457200" lvl="0" indent="-317500" rtl="0">
              <a:spcBef>
                <a:spcPts val="0"/>
              </a:spcBef>
              <a:buSzPct val="100000"/>
              <a:buFont typeface="Arial" panose="020B0604020202020204" pitchFamily="34" charset="0"/>
              <a:buChar char="•"/>
            </a:pPr>
            <a:r>
              <a:rPr lang="en" sz="1400" dirty="0"/>
              <a:t>Capable of acceleration and braking for maximum time T</a:t>
            </a:r>
          </a:p>
          <a:p>
            <a:pPr marL="457200" lvl="0" indent="-317500">
              <a:spcBef>
                <a:spcPts val="0"/>
              </a:spcBef>
              <a:buSzPct val="100000"/>
              <a:buFont typeface="Arial" panose="020B0604020202020204" pitchFamily="34" charset="0"/>
              <a:buChar char="•"/>
            </a:pPr>
            <a:r>
              <a:rPr lang="en" sz="1400" dirty="0"/>
              <a:t>Single PacMan of finite radius</a:t>
            </a:r>
          </a:p>
          <a:p>
            <a:pPr lvl="0">
              <a:spcBef>
                <a:spcPts val="0"/>
              </a:spcBef>
              <a:buNone/>
            </a:pPr>
            <a:endParaRPr dirty="0"/>
          </a:p>
        </p:txBody>
      </p:sp>
      <p:pic>
        <p:nvPicPr>
          <p:cNvPr id="91" name="Shape 91"/>
          <p:cNvPicPr preferRelativeResize="0"/>
          <p:nvPr/>
        </p:nvPicPr>
        <p:blipFill>
          <a:blip r:embed="rId3">
            <a:alphaModFix/>
          </a:blip>
          <a:stretch>
            <a:fillRect/>
          </a:stretch>
        </p:blipFill>
        <p:spPr>
          <a:xfrm>
            <a:off x="2655725" y="1439374"/>
            <a:ext cx="718650" cy="796425"/>
          </a:xfrm>
          <a:prstGeom prst="rect">
            <a:avLst/>
          </a:prstGeom>
          <a:noFill/>
          <a:ln>
            <a:noFill/>
          </a:ln>
        </p:spPr>
      </p:pic>
      <p:pic>
        <p:nvPicPr>
          <p:cNvPr id="92" name="Shape 92"/>
          <p:cNvPicPr preferRelativeResize="0"/>
          <p:nvPr/>
        </p:nvPicPr>
        <p:blipFill>
          <a:blip r:embed="rId4">
            <a:alphaModFix/>
          </a:blip>
          <a:stretch>
            <a:fillRect/>
          </a:stretch>
        </p:blipFill>
        <p:spPr>
          <a:xfrm>
            <a:off x="6475595" y="1302625"/>
            <a:ext cx="870060" cy="999650"/>
          </a:xfrm>
          <a:prstGeom prst="rect">
            <a:avLst/>
          </a:prstGeom>
          <a:noFill/>
          <a:ln>
            <a:noFill/>
          </a:ln>
        </p:spPr>
      </p:pic>
      <p:sp>
        <p:nvSpPr>
          <p:cNvPr id="93" name="Shape 93"/>
          <p:cNvSpPr txBox="1"/>
          <p:nvPr/>
        </p:nvSpPr>
        <p:spPr>
          <a:xfrm>
            <a:off x="4988700" y="2302275"/>
            <a:ext cx="3843600" cy="2487900"/>
          </a:xfrm>
          <a:prstGeom prst="rect">
            <a:avLst/>
          </a:prstGeom>
          <a:noFill/>
          <a:ln>
            <a:noFill/>
          </a:ln>
        </p:spPr>
        <p:txBody>
          <a:bodyPr lIns="91425" tIns="91425" rIns="91425" bIns="91425" anchor="t" anchorCtr="0">
            <a:noAutofit/>
          </a:bodyPr>
          <a:lstStyle/>
          <a:p>
            <a:pPr lvl="0" algn="ctr" rtl="0">
              <a:lnSpc>
                <a:spcPct val="115000"/>
              </a:lnSpc>
              <a:spcBef>
                <a:spcPts val="0"/>
              </a:spcBef>
              <a:spcAft>
                <a:spcPts val="1600"/>
              </a:spcAft>
              <a:buNone/>
            </a:pPr>
            <a:r>
              <a:rPr lang="en" dirty="0">
                <a:solidFill>
                  <a:schemeClr val="lt2"/>
                </a:solidFill>
              </a:rPr>
              <a:t>GHOST</a:t>
            </a:r>
          </a:p>
          <a:p>
            <a:pPr marL="457200" lvl="0" indent="-317500" rtl="0">
              <a:lnSpc>
                <a:spcPct val="115000"/>
              </a:lnSpc>
              <a:spcBef>
                <a:spcPts val="0"/>
              </a:spcBef>
              <a:spcAft>
                <a:spcPts val="1600"/>
              </a:spcAft>
              <a:buClr>
                <a:schemeClr val="lt2"/>
              </a:buClr>
              <a:buFont typeface="Arial" panose="020B0604020202020204" pitchFamily="34" charset="0"/>
              <a:buChar char="•"/>
            </a:pPr>
            <a:r>
              <a:rPr lang="en" dirty="0">
                <a:solidFill>
                  <a:schemeClr val="lt2"/>
                </a:solidFill>
              </a:rPr>
              <a:t>Moves in a 3D plane following linear dynamics</a:t>
            </a:r>
          </a:p>
          <a:p>
            <a:pPr marL="457200" lvl="0" indent="-317500" rtl="0">
              <a:lnSpc>
                <a:spcPct val="115000"/>
              </a:lnSpc>
              <a:spcBef>
                <a:spcPts val="0"/>
              </a:spcBef>
              <a:spcAft>
                <a:spcPts val="1600"/>
              </a:spcAft>
              <a:buClr>
                <a:schemeClr val="lt2"/>
              </a:buClr>
              <a:buFont typeface="Arial" panose="020B0604020202020204" pitchFamily="34" charset="0"/>
              <a:buChar char="•"/>
            </a:pPr>
            <a:r>
              <a:rPr lang="en" dirty="0">
                <a:solidFill>
                  <a:schemeClr val="lt2"/>
                </a:solidFill>
              </a:rPr>
              <a:t>Can be static, moving with constant velocity or accelerate/decelerate for at most time T</a:t>
            </a:r>
          </a:p>
          <a:p>
            <a:pPr marL="457200" lvl="0" indent="-342900" rtl="0">
              <a:lnSpc>
                <a:spcPct val="115000"/>
              </a:lnSpc>
              <a:spcBef>
                <a:spcPts val="0"/>
              </a:spcBef>
              <a:spcAft>
                <a:spcPts val="1600"/>
              </a:spcAft>
              <a:buClr>
                <a:schemeClr val="lt2"/>
              </a:buClr>
              <a:buFont typeface="Arial" panose="020B0604020202020204" pitchFamily="34" charset="0"/>
              <a:buChar char="•"/>
            </a:pPr>
            <a:r>
              <a:rPr lang="en" dirty="0">
                <a:solidFill>
                  <a:schemeClr val="lt2"/>
                </a:solidFill>
              </a:rPr>
              <a:t>Single to multiple ghosts of finite radii</a:t>
            </a:r>
          </a:p>
        </p:txBody>
      </p:sp>
      <p:sp>
        <p:nvSpPr>
          <p:cNvPr id="94" name="Shape 94"/>
          <p:cNvSpPr txBox="1"/>
          <p:nvPr/>
        </p:nvSpPr>
        <p:spPr>
          <a:xfrm>
            <a:off x="305600" y="1017725"/>
            <a:ext cx="4871700" cy="375900"/>
          </a:xfrm>
          <a:prstGeom prst="rect">
            <a:avLst/>
          </a:prstGeom>
          <a:noFill/>
          <a:ln>
            <a:noFill/>
          </a:ln>
        </p:spPr>
        <p:txBody>
          <a:bodyPr lIns="91425" tIns="91425" rIns="91425" bIns="91425" anchor="t" anchorCtr="0">
            <a:noAutofit/>
          </a:bodyPr>
          <a:lstStyle/>
          <a:p>
            <a:pPr lvl="0" rtl="0">
              <a:lnSpc>
                <a:spcPct val="115000"/>
              </a:lnSpc>
              <a:spcBef>
                <a:spcPts val="0"/>
              </a:spcBef>
              <a:spcAft>
                <a:spcPts val="1600"/>
              </a:spcAft>
              <a:buNone/>
            </a:pPr>
            <a:r>
              <a:rPr lang="en">
                <a:solidFill>
                  <a:schemeClr val="lt2"/>
                </a:solidFill>
              </a:rPr>
              <a:t>Time triggered system containing: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BASIC MODEL</a:t>
            </a:r>
          </a:p>
        </p:txBody>
      </p:sp>
      <p:sp>
        <p:nvSpPr>
          <p:cNvPr id="100" name="Shape 100"/>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u="sng" dirty="0"/>
              <a:t>INTERACTION AND CONTROL</a:t>
            </a:r>
          </a:p>
          <a:p>
            <a:pPr marL="457200" lvl="0" indent="-228600" rtl="0">
              <a:spcBef>
                <a:spcPts val="0"/>
              </a:spcBef>
            </a:pPr>
            <a:r>
              <a:rPr lang="en" dirty="0"/>
              <a:t>PacMan knows the location of the ghosts at control decisions</a:t>
            </a:r>
          </a:p>
          <a:p>
            <a:pPr marL="457200" lvl="0" indent="-228600" rtl="0">
              <a:spcBef>
                <a:spcPts val="0"/>
              </a:spcBef>
            </a:pPr>
            <a:r>
              <a:rPr lang="en" dirty="0"/>
              <a:t>Decisions to accelerate or decelerate are made accordingly</a:t>
            </a:r>
          </a:p>
          <a:p>
            <a:pPr lvl="0" rtl="0">
              <a:spcBef>
                <a:spcPts val="0"/>
              </a:spcBef>
              <a:buNone/>
            </a:pPr>
            <a:r>
              <a:rPr lang="en" u="sng" dirty="0"/>
              <a:t>MAZE / WORLD MAP</a:t>
            </a:r>
          </a:p>
          <a:p>
            <a:pPr marL="457200" lvl="0" indent="-228600" rtl="0">
              <a:spcBef>
                <a:spcPts val="0"/>
              </a:spcBef>
            </a:pPr>
            <a:r>
              <a:rPr lang="en" dirty="0"/>
              <a:t>Maze is emulated by including multiple static obstacles</a:t>
            </a:r>
          </a:p>
          <a:p>
            <a:pPr marL="457200" lvl="0" indent="-228600" rtl="0">
              <a:spcBef>
                <a:spcPts val="0"/>
              </a:spcBef>
            </a:pPr>
            <a:r>
              <a:rPr lang="en" dirty="0"/>
              <a:t>Ghosts exist in increasing number and degree of dynamic capability</a:t>
            </a:r>
          </a:p>
          <a:p>
            <a:pPr lvl="0">
              <a:spcBef>
                <a:spcPts val="0"/>
              </a:spcBef>
              <a:buNone/>
            </a:pPr>
            <a:endParaRPr dirty="0"/>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MODEL EXTENSIONS</a:t>
            </a:r>
          </a:p>
        </p:txBody>
      </p:sp>
      <p:sp>
        <p:nvSpPr>
          <p:cNvPr id="106" name="Shape 106"/>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t>We identified and proved models at 7 milestones:</a:t>
            </a:r>
          </a:p>
          <a:p>
            <a:pPr marL="457200" lvl="0" indent="-228600">
              <a:spcBef>
                <a:spcPts val="0"/>
              </a:spcBef>
              <a:buAutoNum type="arabicPeriod"/>
            </a:pPr>
            <a:r>
              <a:rPr lang="en"/>
              <a:t>Circular dynamics for PacMan with no obstacles</a:t>
            </a:r>
          </a:p>
        </p:txBody>
      </p:sp>
      <p:pic>
        <p:nvPicPr>
          <p:cNvPr id="107" name="Shape 107"/>
          <p:cNvPicPr preferRelativeResize="0"/>
          <p:nvPr/>
        </p:nvPicPr>
        <p:blipFill>
          <a:blip r:embed="rId3">
            <a:alphaModFix/>
          </a:blip>
          <a:stretch>
            <a:fillRect/>
          </a:stretch>
        </p:blipFill>
        <p:spPr>
          <a:xfrm>
            <a:off x="2646625" y="2325274"/>
            <a:ext cx="3850749" cy="2103449"/>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MODEL EXTENSIONS</a:t>
            </a:r>
          </a:p>
        </p:txBody>
      </p:sp>
      <p:sp>
        <p:nvSpPr>
          <p:cNvPr id="113" name="Shape 113"/>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t>2. Circular dynamics for PacMan with one static obstacle</a:t>
            </a:r>
          </a:p>
          <a:p>
            <a:pPr lvl="0">
              <a:spcBef>
                <a:spcPts val="0"/>
              </a:spcBef>
              <a:buNone/>
            </a:pPr>
            <a:endParaRPr/>
          </a:p>
          <a:p>
            <a:pPr lvl="0">
              <a:spcBef>
                <a:spcPts val="0"/>
              </a:spcBef>
              <a:buNone/>
            </a:pPr>
            <a:endParaRPr/>
          </a:p>
        </p:txBody>
      </p:sp>
      <p:pic>
        <p:nvPicPr>
          <p:cNvPr id="114" name="Shape 114"/>
          <p:cNvPicPr preferRelativeResize="0"/>
          <p:nvPr/>
        </p:nvPicPr>
        <p:blipFill>
          <a:blip r:embed="rId3">
            <a:alphaModFix/>
          </a:blip>
          <a:stretch>
            <a:fillRect/>
          </a:stretch>
        </p:blipFill>
        <p:spPr>
          <a:xfrm>
            <a:off x="2339263" y="1901749"/>
            <a:ext cx="4465475" cy="2393600"/>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name="simple-dark-2">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510</Words>
  <Application>Microsoft Office PowerPoint</Application>
  <PresentationFormat>On-screen Show (16:9)</PresentationFormat>
  <Paragraphs>81</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Times New Roman</vt:lpstr>
      <vt:lpstr>simple-dark-2</vt:lpstr>
      <vt:lpstr>Safe Path Planning for an Autonomous Agent in a Hostile Environment</vt:lpstr>
      <vt:lpstr>OUTLINE</vt:lpstr>
      <vt:lpstr>INSPIRATION</vt:lpstr>
      <vt:lpstr>RELATED WORK</vt:lpstr>
      <vt:lpstr>RELATED WORK</vt:lpstr>
      <vt:lpstr>BASIC MODEL</vt:lpstr>
      <vt:lpstr>BASIC MODEL</vt:lpstr>
      <vt:lpstr>MODEL EXTENSIONS</vt:lpstr>
      <vt:lpstr>MODEL EXTENSIONS</vt:lpstr>
      <vt:lpstr>MODEL EXTENSIONS</vt:lpstr>
      <vt:lpstr>MODEL EXTENSIONS</vt:lpstr>
      <vt:lpstr>MODEL EXTENSIONS</vt:lpstr>
      <vt:lpstr>MODEL EXTENSIONS</vt:lpstr>
      <vt:lpstr>SAFETY</vt:lpstr>
      <vt:lpstr>METHODOLOGY</vt:lpstr>
      <vt:lpstr>HYBRID GAME MODEL</vt:lpstr>
      <vt:lpstr>CONCLUSION AND FUTURE WORK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 Path Planning for an Autonomous Agent in a Hostile Environment</dc:title>
  <cp:lastModifiedBy>Astha Prasad</cp:lastModifiedBy>
  <cp:revision>1</cp:revision>
  <dcterms:modified xsi:type="dcterms:W3CDTF">2016-05-05T04:47:48Z</dcterms:modified>
</cp:coreProperties>
</file>