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2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13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43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0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0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55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98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28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386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571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40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2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8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7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2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7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2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5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44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Drone Ship Lander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580021"/>
            <a:ext cx="5714228" cy="1211179"/>
          </a:xfrm>
        </p:spPr>
        <p:txBody>
          <a:bodyPr/>
          <a:lstStyle/>
          <a:p>
            <a:r>
              <a:rPr lang="en-US" dirty="0" smtClean="0"/>
              <a:t>Foundations of Cyber-Physical Systems</a:t>
            </a:r>
          </a:p>
          <a:p>
            <a:r>
              <a:rPr lang="en-US" dirty="0" smtClean="0"/>
              <a:t>David Kyle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236495" y="1403684"/>
            <a:ext cx="5458326" cy="3039979"/>
          </a:xfrm>
          <a:prstGeom prst="roundRect">
            <a:avLst>
              <a:gd name="adj" fmla="val 1033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64" y="1574251"/>
            <a:ext cx="5046017" cy="26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56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2"/>
            <a:ext cx="7772400" cy="802104"/>
          </a:xfrm>
        </p:spPr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232"/>
            <a:ext cx="7772400" cy="530993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(</a:t>
            </a:r>
            <a:r>
              <a:rPr lang="en-US" dirty="0" err="1"/>
              <a:t>ge</a:t>
            </a:r>
            <a:r>
              <a:rPr lang="en-US" dirty="0"/>
              <a:t> = 9.81 /* earth's gravity, part of ISP </a:t>
            </a:r>
            <a:r>
              <a:rPr lang="en-US" dirty="0" smtClean="0"/>
              <a:t>*/</a:t>
            </a:r>
            <a:r>
              <a:rPr lang="de-DE" dirty="0" smtClean="0"/>
              <a:t>  </a:t>
            </a:r>
            <a:r>
              <a:rPr lang="de-DE" dirty="0"/>
              <a:t>&amp; mi = dm + M /* initial mass </a:t>
            </a:r>
            <a:r>
              <a:rPr lang="de-DE" dirty="0" smtClean="0"/>
              <a:t>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 smtClean="0"/>
              <a:t>     &amp; m = mi /* initialize mass */  </a:t>
            </a:r>
            <a:r>
              <a:rPr lang="en-US" dirty="0"/>
              <a:t>&amp; f &gt; 0 /* force of </a:t>
            </a:r>
            <a:r>
              <a:rPr lang="en-US" dirty="0" err="1"/>
              <a:t>thuster</a:t>
            </a:r>
            <a:r>
              <a:rPr lang="en-US" dirty="0"/>
              <a:t> </a:t>
            </a:r>
            <a:r>
              <a:rPr lang="en-US" dirty="0" smtClean="0"/>
              <a:t>*/  </a:t>
            </a:r>
            <a:r>
              <a:rPr lang="en-US" dirty="0"/>
              <a:t>&amp; </a:t>
            </a:r>
            <a:r>
              <a:rPr lang="en-US" dirty="0" err="1"/>
              <a:t>isp</a:t>
            </a:r>
            <a:r>
              <a:rPr lang="en-US" dirty="0"/>
              <a:t> &gt; 0 /* engine ISP 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&amp; M &gt; 0 /* fuel mass </a:t>
            </a:r>
            <a:r>
              <a:rPr lang="en-US" dirty="0" smtClean="0"/>
              <a:t>*/ </a:t>
            </a:r>
            <a:r>
              <a:rPr lang="en-US" dirty="0"/>
              <a:t>&amp; </a:t>
            </a:r>
            <a:r>
              <a:rPr lang="en-US" dirty="0" err="1"/>
              <a:t>dm</a:t>
            </a:r>
            <a:r>
              <a:rPr lang="en-US" dirty="0"/>
              <a:t> &gt; 0 /* dry mass 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&amp; v &gt;= 0 /* we must be either nonmoving or accelerating 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&amp; f &gt;= 2*m*g /* f &gt;= 2*ma, derived through the proof 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&amp; g &gt; 0  /* gravity acceleration is necessary, positive 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&amp; p &gt;= -v^2/(2*(g-(f/mi))) /* we must be able to brake and safely </a:t>
            </a:r>
            <a:r>
              <a:rPr lang="en-US" dirty="0" smtClean="0"/>
              <a:t>stop */</a:t>
            </a:r>
            <a:endParaRPr lang="en-US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&amp; p &gt;= 0) /* we must be on the positive side 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   </a:t>
            </a:r>
            <a:r>
              <a:rPr lang="en-US" dirty="0" smtClean="0"/>
              <a:t>-&gt; </a:t>
            </a:r>
            <a:r>
              <a:rPr lang="en-US" dirty="0"/>
              <a:t>[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 </a:t>
            </a:r>
            <a:r>
              <a:rPr lang="en-US" b="1" dirty="0" smtClean="0"/>
              <a:t>{</a:t>
            </a:r>
            <a:r>
              <a:rPr lang="en-US" dirty="0" smtClean="0"/>
              <a:t>{ {?(</a:t>
            </a:r>
            <a:r>
              <a:rPr lang="en-US" dirty="0"/>
              <a:t>p &gt; -v^2/(2*(g-(f/mi))));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       {p' = -v, v' = g, m' = 0 &amp; p &gt;= 0 &amp; v &gt;= 0 &amp; m &gt;= </a:t>
            </a:r>
            <a:r>
              <a:rPr lang="en-US" dirty="0" err="1"/>
              <a:t>dm</a:t>
            </a:r>
            <a:r>
              <a:rPr lang="en-US" dirty="0"/>
              <a:t> &amp; p &gt;= -v^2/(2*(g-(f/mi)))}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     </a:t>
            </a:r>
            <a:r>
              <a:rPr lang="en-US" dirty="0" smtClean="0"/>
              <a:t>} </a:t>
            </a:r>
            <a:r>
              <a:rPr lang="en-US" dirty="0"/>
              <a:t>++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     </a:t>
            </a:r>
            <a:r>
              <a:rPr lang="en-US" dirty="0" smtClean="0"/>
              <a:t>{ </a:t>
            </a:r>
            <a:r>
              <a:rPr lang="en-US" dirty="0"/>
              <a:t>?(p &lt;= -v^2/(2*(g-(f/mi))));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       a0 </a:t>
            </a:r>
            <a:r>
              <a:rPr lang="en-US" dirty="0" smtClean="0"/>
              <a:t>:=*;</a:t>
            </a:r>
            <a:r>
              <a:rPr lang="it-IT" dirty="0" smtClean="0"/>
              <a:t>     </a:t>
            </a:r>
            <a:r>
              <a:rPr lang="it-IT" dirty="0"/>
              <a:t>?a0 * mi = g * mi - f;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       </a:t>
            </a:r>
            <a:r>
              <a:rPr lang="en-US" dirty="0" err="1"/>
              <a:t>mr</a:t>
            </a:r>
            <a:r>
              <a:rPr lang="en-US" dirty="0"/>
              <a:t> </a:t>
            </a:r>
            <a:r>
              <a:rPr lang="en-US" dirty="0" smtClean="0"/>
              <a:t>:=*;      </a:t>
            </a:r>
            <a:r>
              <a:rPr lang="en-US" dirty="0"/>
              <a:t>?</a:t>
            </a:r>
            <a:r>
              <a:rPr lang="en-US" dirty="0" err="1"/>
              <a:t>mr</a:t>
            </a:r>
            <a:r>
              <a:rPr lang="en-US" dirty="0"/>
              <a:t> * </a:t>
            </a:r>
            <a:r>
              <a:rPr lang="en-US" dirty="0" err="1"/>
              <a:t>isp</a:t>
            </a:r>
            <a:r>
              <a:rPr lang="en-US" dirty="0"/>
              <a:t> * </a:t>
            </a:r>
            <a:r>
              <a:rPr lang="en-US" dirty="0" err="1"/>
              <a:t>ge</a:t>
            </a:r>
            <a:r>
              <a:rPr lang="en-US" dirty="0"/>
              <a:t> = f;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       v0 := v</a:t>
            </a:r>
            <a:r>
              <a:rPr lang="en-US" dirty="0" smtClean="0"/>
              <a:t>;       </a:t>
            </a:r>
            <a:r>
              <a:rPr lang="en-US" dirty="0"/>
              <a:t>p0 := p</a:t>
            </a:r>
            <a:r>
              <a:rPr lang="en-US" dirty="0" smtClean="0"/>
              <a:t>; /* differential ghosts */</a:t>
            </a:r>
            <a:endParaRPr lang="en-US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       {p' = -v, v' = g - (f/m), m' = -</a:t>
            </a:r>
            <a:r>
              <a:rPr lang="en-US" dirty="0" err="1"/>
              <a:t>mr</a:t>
            </a:r>
            <a:r>
              <a:rPr lang="en-US" dirty="0"/>
              <a:t>, p0' = -v0, v0' = a0 &amp; p &gt;= 0 &amp; v &gt;= 0 &amp; m &gt;= </a:t>
            </a:r>
            <a:r>
              <a:rPr lang="en-US" dirty="0" err="1"/>
              <a:t>dm</a:t>
            </a:r>
            <a:r>
              <a:rPr lang="en-US" dirty="0"/>
              <a:t>}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     </a:t>
            </a:r>
            <a:r>
              <a:rPr lang="en-US" dirty="0" smtClean="0"/>
              <a:t>} }</a:t>
            </a:r>
            <a:r>
              <a:rPr lang="pl-PL" dirty="0" smtClean="0"/>
              <a:t> </a:t>
            </a:r>
            <a:r>
              <a:rPr lang="pl-PL" b="1" dirty="0"/>
              <a:t>}</a:t>
            </a:r>
            <a:r>
              <a:rPr lang="pl-PL" dirty="0"/>
              <a:t>*@invariant(p &gt;= -v^2/(2*(g-(f/mi))) &amp; f &gt;= 2*mi*g &amp; p &gt;= 0 </a:t>
            </a:r>
            <a:r>
              <a:rPr lang="pl-PL" dirty="0" smtClean="0"/>
              <a:t>&amp;</a:t>
            </a:r>
            <a:endParaRPr lang="en-US" dirty="0" smtClean="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</a:t>
            </a:r>
            <a:r>
              <a:rPr lang="pl-PL" dirty="0" smtClean="0"/>
              <a:t>m </a:t>
            </a:r>
            <a:r>
              <a:rPr lang="pl-PL" dirty="0"/>
              <a:t>&lt;= mi &amp; m &gt;= dm &amp; v &gt;= 0)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nl-NL" dirty="0"/>
              <a:t>    ] (p &gt;= -v^2/(2*(g-(f/m))) &amp; p &gt;= 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49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the p0, v0, and a0 differential ghosts to construct a lower bound for real p</a:t>
            </a:r>
          </a:p>
          <a:p>
            <a:r>
              <a:rPr lang="en-US" dirty="0" smtClean="0"/>
              <a:t>a0 is constant during ODE, so ODE with p0, v0, and a0 is solvable</a:t>
            </a:r>
          </a:p>
          <a:p>
            <a:r>
              <a:rPr lang="en-US" dirty="0" smtClean="0"/>
              <a:t>After cutting in constraints for p, v, and a, left with ODE that should be solvable: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smtClean="0">
                <a:latin typeface="Consolas" panose="020B0609020204030204" pitchFamily="49" charset="0"/>
              </a:rPr>
              <a:t> [ </a:t>
            </a:r>
            <a:r>
              <a:rPr lang="en-US" dirty="0">
                <a:latin typeface="Consolas" panose="020B0609020204030204" pitchFamily="49" charset="0"/>
              </a:rPr>
              <a:t>{p'=-v, v'=g-f/m, m'=-</a:t>
            </a:r>
            <a:r>
              <a:rPr lang="en-US" dirty="0" err="1">
                <a:latin typeface="Consolas" panose="020B0609020204030204" pitchFamily="49" charset="0"/>
              </a:rPr>
              <a:t>mr</a:t>
            </a:r>
            <a:r>
              <a:rPr lang="en-US" dirty="0">
                <a:latin typeface="Consolas" panose="020B0609020204030204" pitchFamily="49" charset="0"/>
              </a:rPr>
              <a:t>, p0</a:t>
            </a:r>
            <a:r>
              <a:rPr lang="en-US" dirty="0" smtClean="0">
                <a:latin typeface="Consolas" panose="020B0609020204030204" pitchFamily="49" charset="0"/>
              </a:rPr>
              <a:t>'=-v0</a:t>
            </a:r>
            <a:r>
              <a:rPr lang="en-US" dirty="0">
                <a:latin typeface="Consolas" panose="020B0609020204030204" pitchFamily="49" charset="0"/>
              </a:rPr>
              <a:t>, v0'=</a:t>
            </a:r>
            <a:r>
              <a:rPr lang="en-US" dirty="0" smtClean="0">
                <a:latin typeface="Consolas" panose="020B0609020204030204" pitchFamily="49" charset="0"/>
              </a:rPr>
              <a:t>a0</a:t>
            </a:r>
            <a:br>
              <a:rPr lang="en-US" dirty="0" smtClean="0">
                <a:latin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</a:rPr>
              <a:t>        &amp;</a:t>
            </a:r>
            <a:r>
              <a:rPr lang="en-US" dirty="0">
                <a:latin typeface="Consolas" panose="020B0609020204030204" pitchFamily="49" charset="0"/>
              </a:rPr>
              <a:t> p≥0 ∧ v≥0 ∧ </a:t>
            </a:r>
            <a:r>
              <a:rPr lang="en-US" dirty="0" err="1">
                <a:latin typeface="Consolas" panose="020B0609020204030204" pitchFamily="49" charset="0"/>
              </a:rPr>
              <a:t>m≥dm</a:t>
            </a:r>
            <a:r>
              <a:rPr lang="en-US" dirty="0">
                <a:latin typeface="Consolas" panose="020B0609020204030204" pitchFamily="49" charset="0"/>
              </a:rPr>
              <a:t> ∧ </a:t>
            </a:r>
            <a:r>
              <a:rPr lang="en-US" dirty="0" err="1">
                <a:latin typeface="Consolas" panose="020B0609020204030204" pitchFamily="49" charset="0"/>
              </a:rPr>
              <a:t>m≤mi</a:t>
            </a:r>
            <a:r>
              <a:rPr lang="en-US" dirty="0">
                <a:latin typeface="Consolas" panose="020B0609020204030204" pitchFamily="49" charset="0"/>
              </a:rPr>
              <a:t> ∧ v≤v0 ∧ p≥p0 </a:t>
            </a:r>
            <a:r>
              <a:rPr lang="en-US" dirty="0" smtClean="0">
                <a:latin typeface="Consolas" panose="020B0609020204030204" pitchFamily="49" charset="0"/>
              </a:rPr>
              <a:t>}</a:t>
            </a:r>
            <a:br>
              <a:rPr lang="en-US" dirty="0" smtClean="0">
                <a:latin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</a:rPr>
              <a:t>              ]</a:t>
            </a:r>
            <a:r>
              <a:rPr lang="en-US" dirty="0">
                <a:latin typeface="Consolas" panose="020B0609020204030204" pitchFamily="49" charset="0"/>
              </a:rPr>
              <a:t> p0≥-v</a:t>
            </a:r>
            <a:r>
              <a:rPr lang="en-US" baseline="30000" dirty="0">
                <a:latin typeface="Consolas" panose="020B0609020204030204" pitchFamily="49" charset="0"/>
              </a:rPr>
              <a:t>2</a:t>
            </a:r>
            <a:r>
              <a:rPr lang="en-US" dirty="0">
                <a:latin typeface="Consolas" panose="020B0609020204030204" pitchFamily="49" charset="0"/>
              </a:rPr>
              <a:t>/(2·a0)</a:t>
            </a:r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 err="1" smtClean="0"/>
              <a:t>Keymaera</a:t>
            </a:r>
            <a:r>
              <a:rPr lang="en-US" dirty="0" smtClean="0"/>
              <a:t> X doesn’t appear to permit hiding portions of ODE that have no effect on property (p’, v’, and m’)</a:t>
            </a:r>
          </a:p>
          <a:p>
            <a:r>
              <a:rPr lang="en-US" dirty="0" smtClean="0"/>
              <a:t>Created new model with final ODE (minus irrelevant parts), then proved that ODE separately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237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Unfortunately, was unable to meet initial goals</a:t>
            </a:r>
          </a:p>
          <a:p>
            <a:r>
              <a:rPr lang="en-US" dirty="0" smtClean="0"/>
              <a:t>But peer review and repetition of results is still useful</a:t>
            </a:r>
          </a:p>
          <a:p>
            <a:r>
              <a:rPr lang="en-US" dirty="0" smtClean="0"/>
              <a:t>Original goals would still be interesting for future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4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55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473" y="180474"/>
            <a:ext cx="3228473" cy="215231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334128"/>
            <a:ext cx="7772400" cy="4303295"/>
          </a:xfrm>
        </p:spPr>
        <p:txBody>
          <a:bodyPr>
            <a:normAutofit/>
          </a:bodyPr>
          <a:lstStyle/>
          <a:p>
            <a:r>
              <a:rPr lang="en-US" dirty="0" smtClean="0"/>
              <a:t>Space Exploration Technologies (</a:t>
            </a:r>
            <a:r>
              <a:rPr lang="en-US" dirty="0" err="1" smtClean="0"/>
              <a:t>SpaceX</a:t>
            </a:r>
            <a:r>
              <a:rPr lang="en-US" dirty="0" smtClean="0"/>
              <a:t>) is pursuing a reusable launcher</a:t>
            </a:r>
          </a:p>
          <a:p>
            <a:pPr lvl="1"/>
            <a:r>
              <a:rPr lang="en-US" dirty="0" smtClean="0"/>
              <a:t>Current launchers all one-time-use, main reason launches are so expensive</a:t>
            </a:r>
          </a:p>
          <a:p>
            <a:pPr lvl="1"/>
            <a:r>
              <a:rPr lang="en-US" dirty="0" smtClean="0"/>
              <a:t>Shuttle was mostly reusable, but too complex; refurbishment cost too much</a:t>
            </a:r>
          </a:p>
          <a:p>
            <a:r>
              <a:rPr lang="en-US" dirty="0" smtClean="0"/>
              <a:t>Their approach: </a:t>
            </a:r>
            <a:r>
              <a:rPr lang="en-US" dirty="0" err="1" smtClean="0"/>
              <a:t>propulsively</a:t>
            </a:r>
            <a:r>
              <a:rPr lang="en-US" dirty="0" smtClean="0"/>
              <a:t> land the Falcon 9 first stage booster, either:</a:t>
            </a:r>
          </a:p>
          <a:p>
            <a:pPr lvl="1"/>
            <a:r>
              <a:rPr lang="en-US" dirty="0" smtClean="0"/>
              <a:t>Back at launch site (large cost to payload mass)</a:t>
            </a:r>
          </a:p>
          <a:p>
            <a:pPr lvl="2"/>
            <a:r>
              <a:rPr lang="en-US" dirty="0" smtClean="0"/>
              <a:t>One attempt, one success</a:t>
            </a:r>
          </a:p>
          <a:p>
            <a:pPr lvl="1"/>
            <a:r>
              <a:rPr lang="en-US" dirty="0" smtClean="0"/>
              <a:t>On a drone ship (more difficult, but much less cost to payload mass)</a:t>
            </a:r>
          </a:p>
          <a:p>
            <a:pPr lvl="2"/>
            <a:r>
              <a:rPr lang="en-US" dirty="0" smtClean="0"/>
              <a:t>Drone ships are based on barges, but fitted with stabilization engines</a:t>
            </a:r>
          </a:p>
          <a:p>
            <a:pPr lvl="2"/>
            <a:r>
              <a:rPr lang="en-US" dirty="0" smtClean="0"/>
              <a:t>5 attempts, including one success, on the ship “Of Course I Still Love You”</a:t>
            </a:r>
          </a:p>
          <a:p>
            <a:r>
              <a:rPr lang="en-US" dirty="0" smtClean="0"/>
              <a:t>This project seeks to model these scenarios, and verify control logic safely landing the booster.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42" y="180473"/>
            <a:ext cx="3228474" cy="215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22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 (fall 2014)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The Returning Rocket:</a:t>
            </a:r>
            <a:br>
              <a:rPr lang="en-US" dirty="0" smtClean="0"/>
            </a:br>
            <a:r>
              <a:rPr lang="en-US" dirty="0" smtClean="0"/>
              <a:t>Friend or Foe?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0"/>
            <a:ext cx="3813048" cy="345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David Franklin and Philip Massey</a:t>
            </a:r>
          </a:p>
          <a:p>
            <a:r>
              <a:rPr lang="en-US" dirty="0" smtClean="0"/>
              <a:t>Same motivating scenario (</a:t>
            </a:r>
            <a:r>
              <a:rPr lang="en-US" dirty="0" err="1" smtClean="0"/>
              <a:t>SpaceX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Focus: inverse pendulum problem of keeping booster upright</a:t>
            </a:r>
          </a:p>
          <a:p>
            <a:pPr lvl="1"/>
            <a:r>
              <a:rPr lang="en-US" dirty="0" smtClean="0"/>
              <a:t>We will consider this solved; will assume rocket can do this.</a:t>
            </a:r>
          </a:p>
          <a:p>
            <a:r>
              <a:rPr lang="en-US" dirty="0" smtClean="0"/>
              <a:t>Analysis of landing itself limited (no accounting for fuel consumption)</a:t>
            </a:r>
          </a:p>
          <a:p>
            <a:pPr lvl="1"/>
            <a:r>
              <a:rPr lang="en-US" dirty="0" smtClean="0"/>
              <a:t>We will </a:t>
            </a:r>
            <a:r>
              <a:rPr lang="en-US" dirty="0" err="1" smtClean="0"/>
              <a:t>followup</a:t>
            </a:r>
            <a:r>
              <a:rPr lang="en-US" dirty="0" smtClean="0"/>
              <a:t> on this part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Asteroid Approach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Kerry Snyder</a:t>
            </a:r>
          </a:p>
          <a:p>
            <a:r>
              <a:rPr lang="en-US" dirty="0" smtClean="0"/>
              <a:t>Different scenario; probe approaching an asteroid</a:t>
            </a:r>
          </a:p>
          <a:p>
            <a:r>
              <a:rPr lang="en-US" dirty="0" smtClean="0"/>
              <a:t>Essentially same as dynamics as landing, though</a:t>
            </a:r>
          </a:p>
          <a:p>
            <a:r>
              <a:rPr lang="en-US" dirty="0" smtClean="0"/>
              <a:t>Accounts for fuel consumption</a:t>
            </a:r>
          </a:p>
          <a:p>
            <a:pPr lvl="1"/>
            <a:r>
              <a:rPr lang="en-US" dirty="0" smtClean="0"/>
              <a:t>We will start from this model, and try to take it further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47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264"/>
            <a:ext cx="7772400" cy="4780548"/>
          </a:xfrm>
        </p:spPr>
        <p:txBody>
          <a:bodyPr>
            <a:normAutofit/>
          </a:bodyPr>
          <a:lstStyle/>
          <a:p>
            <a:r>
              <a:rPr lang="en-US" dirty="0" smtClean="0"/>
              <a:t>Starting from the model in Asteroid Approach, will attempt to:</a:t>
            </a:r>
          </a:p>
          <a:p>
            <a:pPr lvl="1"/>
            <a:r>
              <a:rPr lang="en-US" dirty="0" smtClean="0"/>
              <a:t>Port model to </a:t>
            </a:r>
            <a:r>
              <a:rPr lang="en-US" dirty="0" err="1" smtClean="0"/>
              <a:t>Keymaera</a:t>
            </a:r>
            <a:r>
              <a:rPr lang="en-US" dirty="0" smtClean="0"/>
              <a:t> X, and produce a tactic</a:t>
            </a:r>
          </a:p>
          <a:p>
            <a:pPr lvl="1"/>
            <a:r>
              <a:rPr lang="en-US" dirty="0" smtClean="0"/>
              <a:t>Enforce stopping at surface</a:t>
            </a:r>
          </a:p>
          <a:p>
            <a:pPr lvl="2"/>
            <a:r>
              <a:rPr lang="en-US" dirty="0" smtClean="0"/>
              <a:t>Model permits stopping in space near asteroid</a:t>
            </a:r>
          </a:p>
          <a:p>
            <a:pPr lvl="2"/>
            <a:r>
              <a:rPr lang="en-US" dirty="0" smtClean="0"/>
              <a:t>We must stop at the deck of the drone ship</a:t>
            </a:r>
          </a:p>
          <a:p>
            <a:pPr lvl="1"/>
            <a:r>
              <a:rPr lang="en-US" dirty="0" smtClean="0"/>
              <a:t>Enforce fuel budget</a:t>
            </a:r>
          </a:p>
          <a:p>
            <a:pPr lvl="2"/>
            <a:r>
              <a:rPr lang="en-US" dirty="0" smtClean="0"/>
              <a:t>Proven model in paper assumes sufficient fuel</a:t>
            </a:r>
          </a:p>
          <a:p>
            <a:pPr lvl="2"/>
            <a:r>
              <a:rPr lang="en-US" dirty="0" smtClean="0"/>
              <a:t>Fuel tracked to adjust effective acceleration</a:t>
            </a:r>
          </a:p>
          <a:p>
            <a:pPr lvl="1"/>
            <a:r>
              <a:rPr lang="en-US" dirty="0" smtClean="0"/>
              <a:t>Model basic ocean dynamics</a:t>
            </a:r>
          </a:p>
          <a:p>
            <a:pPr lvl="2"/>
            <a:r>
              <a:rPr lang="en-US" dirty="0" smtClean="0"/>
              <a:t>Sinusoidal swells of the ocean</a:t>
            </a:r>
          </a:p>
          <a:p>
            <a:pPr lvl="2"/>
            <a:r>
              <a:rPr lang="en-US" dirty="0" smtClean="0"/>
              <a:t>Drone ships dampen some movement, but not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30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Model (from Asteroid Approach)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0254"/>
            <a:ext cx="7772400" cy="476049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(</a:t>
            </a:r>
            <a:r>
              <a:rPr lang="en-US" dirty="0" err="1"/>
              <a:t>ge</a:t>
            </a:r>
            <a:r>
              <a:rPr lang="en-US" dirty="0"/>
              <a:t> = 9.81 /* earth's gravity, part of ISP </a:t>
            </a:r>
            <a:r>
              <a:rPr lang="en-US" dirty="0" smtClean="0"/>
              <a:t>*/     </a:t>
            </a:r>
            <a:r>
              <a:rPr lang="en-US" dirty="0"/>
              <a:t>&amp; mi = </a:t>
            </a:r>
            <a:r>
              <a:rPr lang="en-US" dirty="0" err="1"/>
              <a:t>dm</a:t>
            </a:r>
            <a:r>
              <a:rPr lang="en-US" dirty="0"/>
              <a:t> + M /* initial mass </a:t>
            </a:r>
            <a:r>
              <a:rPr lang="en-US" dirty="0" smtClean="0"/>
              <a:t>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 smtClean="0"/>
              <a:t>     </a:t>
            </a:r>
            <a:r>
              <a:rPr lang="en-US" dirty="0"/>
              <a:t>&amp; m = mi /* initialize mass </a:t>
            </a:r>
            <a:r>
              <a:rPr lang="en-US" dirty="0" smtClean="0"/>
              <a:t>*/     </a:t>
            </a:r>
            <a:r>
              <a:rPr lang="en-US" dirty="0"/>
              <a:t>&amp; f &gt; 0 /* force of </a:t>
            </a:r>
            <a:r>
              <a:rPr lang="en-US" dirty="0" err="1"/>
              <a:t>thuster</a:t>
            </a:r>
            <a:r>
              <a:rPr lang="en-US" dirty="0"/>
              <a:t> 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&amp; </a:t>
            </a:r>
            <a:r>
              <a:rPr lang="en-US" dirty="0" err="1"/>
              <a:t>isp</a:t>
            </a:r>
            <a:r>
              <a:rPr lang="en-US" dirty="0"/>
              <a:t> &gt; 0 /* engine ISP </a:t>
            </a:r>
            <a:r>
              <a:rPr lang="en-US" dirty="0" smtClean="0"/>
              <a:t>*/     </a:t>
            </a:r>
            <a:r>
              <a:rPr lang="en-US" dirty="0"/>
              <a:t>&amp; M &gt; 0 /* fuel mass </a:t>
            </a:r>
            <a:r>
              <a:rPr lang="en-US" dirty="0" smtClean="0"/>
              <a:t>*/     </a:t>
            </a:r>
            <a:r>
              <a:rPr lang="en-US" dirty="0"/>
              <a:t>&amp; </a:t>
            </a:r>
            <a:r>
              <a:rPr lang="en-US" dirty="0" err="1"/>
              <a:t>dm</a:t>
            </a:r>
            <a:r>
              <a:rPr lang="en-US" dirty="0"/>
              <a:t> &gt; 0 /* dry mass </a:t>
            </a:r>
            <a:r>
              <a:rPr lang="en-US" dirty="0" smtClean="0"/>
              <a:t>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 smtClean="0"/>
              <a:t>     </a:t>
            </a:r>
            <a:r>
              <a:rPr lang="en-US" dirty="0"/>
              <a:t>&amp; T &gt; 0  /* time constant is necessary, positive 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&amp; v &gt;= 0 /* we must be either nonmoving or accelerating </a:t>
            </a:r>
            <a:r>
              <a:rPr lang="en-US" dirty="0" smtClean="0"/>
              <a:t>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 smtClean="0"/>
              <a:t>     </a:t>
            </a:r>
            <a:r>
              <a:rPr lang="en-US" dirty="0"/>
              <a:t>&amp; f &gt;= 2*m*g /* f &gt;= 2*ma, derived through the proof 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&amp; g &gt; 0  /* gravity acceleration is necessary, positive 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&amp; p &gt;= -v^2/(2*(g-(f/mi))) /* we must be able to brake and safely </a:t>
            </a:r>
            <a:r>
              <a:rPr lang="en-US" dirty="0" smtClean="0"/>
              <a:t>stop */   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   &amp; </a:t>
            </a:r>
            <a:r>
              <a:rPr lang="en-US" dirty="0"/>
              <a:t>p &gt;= 0) /* we must be on the positive side 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   </a:t>
            </a:r>
            <a:r>
              <a:rPr lang="en-US" dirty="0" smtClean="0"/>
              <a:t>-&gt; [</a:t>
            </a:r>
            <a:endParaRPr lang="en-US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</a:t>
            </a:r>
            <a:r>
              <a:rPr lang="en-US" dirty="0" smtClean="0"/>
              <a:t>    (</a:t>
            </a:r>
            <a:r>
              <a:rPr lang="en-US" dirty="0"/>
              <a:t>if (p - v*T - (1/2)*g*T^2 &gt; -(</a:t>
            </a:r>
            <a:r>
              <a:rPr lang="en-US" dirty="0" err="1"/>
              <a:t>v+g</a:t>
            </a:r>
            <a:r>
              <a:rPr lang="en-US" dirty="0"/>
              <a:t>*T)^2/(2*(g-(f/mi)))) </a:t>
            </a:r>
            <a:r>
              <a:rPr lang="en-US" dirty="0" smtClean="0"/>
              <a:t>then  </a:t>
            </a:r>
            <a:r>
              <a:rPr lang="en-US" dirty="0"/>
              <a:t>a := </a:t>
            </a:r>
            <a:r>
              <a:rPr lang="en-US" dirty="0" smtClean="0"/>
              <a:t>0  else  </a:t>
            </a:r>
            <a:r>
              <a:rPr lang="en-US" dirty="0"/>
              <a:t>a := </a:t>
            </a:r>
            <a:r>
              <a:rPr lang="en-US" dirty="0" smtClean="0"/>
              <a:t>1  fi</a:t>
            </a:r>
            <a:r>
              <a:rPr lang="en-US" dirty="0"/>
              <a:t>;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   t := 0</a:t>
            </a:r>
            <a:r>
              <a:rPr lang="en-US" dirty="0" smtClean="0"/>
              <a:t>; </a:t>
            </a:r>
            <a:r>
              <a:rPr lang="en-US" dirty="0"/>
              <a:t>{p' = v, v' = g - a*(f/m), t' = 1, m' = -a*(f/(</a:t>
            </a:r>
            <a:r>
              <a:rPr lang="en-US" dirty="0" err="1"/>
              <a:t>isp</a:t>
            </a:r>
            <a:r>
              <a:rPr lang="en-US" dirty="0"/>
              <a:t>*</a:t>
            </a:r>
            <a:r>
              <a:rPr lang="en-US" dirty="0" err="1"/>
              <a:t>ge</a:t>
            </a:r>
            <a:r>
              <a:rPr lang="en-US" dirty="0" smtClean="0"/>
              <a:t>))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                &amp; </a:t>
            </a:r>
            <a:r>
              <a:rPr lang="en-US" dirty="0"/>
              <a:t>p &gt;= 0 &amp; v &gt;= 0 &amp; t &lt;= T &amp; m &gt;= </a:t>
            </a:r>
            <a:r>
              <a:rPr lang="en-US" dirty="0" err="1"/>
              <a:t>dm</a:t>
            </a:r>
            <a:r>
              <a:rPr lang="en-US" dirty="0" smtClean="0"/>
              <a:t>}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@</a:t>
            </a:r>
            <a:r>
              <a:rPr lang="en-US" dirty="0"/>
              <a:t>invariant(m &lt;= mi, p &gt;= -v^2/(2*(g-(f/m))))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   )*@invariant(p &gt;= -v^2/(2*(g-(f/m))) &amp; p &gt;= 0 &amp; m &lt;= mi &amp; m &gt;= </a:t>
            </a:r>
            <a:r>
              <a:rPr lang="en-US" dirty="0" err="1"/>
              <a:t>dm</a:t>
            </a:r>
            <a:r>
              <a:rPr lang="en-US" dirty="0"/>
              <a:t> &amp; v &gt;= 0);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</a:t>
            </a:r>
            <a:r>
              <a:rPr lang="en-US" dirty="0" smtClean="0"/>
              <a:t>] </a:t>
            </a:r>
            <a:r>
              <a:rPr lang="en-US" dirty="0"/>
              <a:t>(p &gt;= -v^2/(2*(g-(f/m</a:t>
            </a:r>
            <a:r>
              <a:rPr lang="en-US" dirty="0" smtClean="0"/>
              <a:t>))) </a:t>
            </a:r>
            <a:r>
              <a:rPr lang="en-US" dirty="0"/>
              <a:t>&amp; p &gt;= 0)</a:t>
            </a:r>
          </a:p>
        </p:txBody>
      </p:sp>
    </p:spTree>
    <p:extLst>
      <p:ext uri="{BB962C8B-B14F-4D97-AF65-F5344CB8AC3E}">
        <p14:creationId xmlns:p14="http://schemas.microsoft.com/office/powerpoint/2010/main" val="2211811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Model (from Asteroid Approach)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0254"/>
            <a:ext cx="7772400" cy="476049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(</a:t>
            </a:r>
            <a:r>
              <a:rPr lang="en-US" dirty="0" err="1"/>
              <a:t>ge</a:t>
            </a:r>
            <a:r>
              <a:rPr lang="en-US" dirty="0"/>
              <a:t> = 9.81 /* earth's gravity, part of ISP </a:t>
            </a:r>
            <a:r>
              <a:rPr lang="en-US" dirty="0" smtClean="0"/>
              <a:t>*/     </a:t>
            </a:r>
            <a:r>
              <a:rPr lang="en-US" dirty="0"/>
              <a:t>&amp; mi = </a:t>
            </a:r>
            <a:r>
              <a:rPr lang="en-US" dirty="0" err="1"/>
              <a:t>dm</a:t>
            </a:r>
            <a:r>
              <a:rPr lang="en-US" dirty="0"/>
              <a:t> + M /* initial mass </a:t>
            </a:r>
            <a:r>
              <a:rPr lang="en-US" dirty="0" smtClean="0"/>
              <a:t>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 smtClean="0"/>
              <a:t>     </a:t>
            </a:r>
            <a:r>
              <a:rPr lang="en-US" dirty="0"/>
              <a:t>&amp; m = mi /* initialize mass </a:t>
            </a:r>
            <a:r>
              <a:rPr lang="en-US" dirty="0" smtClean="0"/>
              <a:t>*/     </a:t>
            </a:r>
            <a:r>
              <a:rPr lang="en-US" dirty="0"/>
              <a:t>&amp; f &gt; 0 /* force of </a:t>
            </a:r>
            <a:r>
              <a:rPr lang="en-US" dirty="0" err="1"/>
              <a:t>thuster</a:t>
            </a:r>
            <a:r>
              <a:rPr lang="en-US" dirty="0"/>
              <a:t> 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&amp; </a:t>
            </a:r>
            <a:r>
              <a:rPr lang="en-US" dirty="0" err="1"/>
              <a:t>isp</a:t>
            </a:r>
            <a:r>
              <a:rPr lang="en-US" dirty="0"/>
              <a:t> &gt; 0 /* engine ISP </a:t>
            </a:r>
            <a:r>
              <a:rPr lang="en-US" dirty="0" smtClean="0"/>
              <a:t>*/     </a:t>
            </a:r>
            <a:r>
              <a:rPr lang="en-US" dirty="0"/>
              <a:t>&amp; M &gt; 0 /* fuel mass </a:t>
            </a:r>
            <a:r>
              <a:rPr lang="en-US" dirty="0" smtClean="0"/>
              <a:t>*/     </a:t>
            </a:r>
            <a:r>
              <a:rPr lang="en-US" dirty="0"/>
              <a:t>&amp; </a:t>
            </a:r>
            <a:r>
              <a:rPr lang="en-US" dirty="0" err="1"/>
              <a:t>dm</a:t>
            </a:r>
            <a:r>
              <a:rPr lang="en-US" dirty="0"/>
              <a:t> &gt; 0 /* dry mass </a:t>
            </a:r>
            <a:r>
              <a:rPr lang="en-US" dirty="0" smtClean="0"/>
              <a:t>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 smtClean="0"/>
              <a:t>     </a:t>
            </a:r>
            <a:r>
              <a:rPr lang="en-US" dirty="0"/>
              <a:t>&amp; T &gt; 0  /* time constant is necessary, positive 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&amp; v &gt;= 0 /* we must be either nonmoving or accelerating </a:t>
            </a:r>
            <a:r>
              <a:rPr lang="en-US" dirty="0" smtClean="0"/>
              <a:t>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 smtClean="0"/>
              <a:t>     </a:t>
            </a:r>
            <a:r>
              <a:rPr lang="en-US" dirty="0"/>
              <a:t>&amp; f &gt;= 2*m*g /* f &gt;= 2*ma, derived through the proof 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&amp; g &gt; 0  /* gravity acceleration is necessary, positive 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&amp; p &gt;= -v^2/(2*(g-(f/mi))) /* we must be able to brake and safely </a:t>
            </a:r>
            <a:r>
              <a:rPr lang="en-US" dirty="0" smtClean="0"/>
              <a:t>stop */   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   &amp; </a:t>
            </a:r>
            <a:r>
              <a:rPr lang="en-US" dirty="0"/>
              <a:t>p &gt;= 0) /* we must be on the positive side 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   </a:t>
            </a:r>
            <a:r>
              <a:rPr lang="en-US" dirty="0" smtClean="0"/>
              <a:t>-&gt; [</a:t>
            </a:r>
            <a:endParaRPr lang="en-US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</a:t>
            </a:r>
            <a:r>
              <a:rPr lang="en-US" dirty="0" smtClean="0"/>
              <a:t>    (</a:t>
            </a:r>
            <a:r>
              <a:rPr lang="en-US" dirty="0"/>
              <a:t>if (p - v*T - (1/2)*g*T^2 &gt; -(</a:t>
            </a:r>
            <a:r>
              <a:rPr lang="en-US" dirty="0" err="1"/>
              <a:t>v+g</a:t>
            </a:r>
            <a:r>
              <a:rPr lang="en-US" dirty="0"/>
              <a:t>*T)^2/(2*(g-(f/mi)))) </a:t>
            </a:r>
            <a:r>
              <a:rPr lang="en-US" dirty="0" smtClean="0"/>
              <a:t>then  </a:t>
            </a:r>
            <a:r>
              <a:rPr lang="en-US" dirty="0"/>
              <a:t>a := </a:t>
            </a:r>
            <a:r>
              <a:rPr lang="en-US" dirty="0" smtClean="0"/>
              <a:t>0  else  </a:t>
            </a:r>
            <a:r>
              <a:rPr lang="en-US" dirty="0"/>
              <a:t>a := </a:t>
            </a:r>
            <a:r>
              <a:rPr lang="en-US" dirty="0" smtClean="0"/>
              <a:t>1  fi</a:t>
            </a:r>
            <a:r>
              <a:rPr lang="en-US" dirty="0"/>
              <a:t>;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   t := 0</a:t>
            </a:r>
            <a:r>
              <a:rPr lang="en-US" dirty="0" smtClean="0"/>
              <a:t>; </a:t>
            </a:r>
            <a:r>
              <a:rPr lang="en-US" dirty="0"/>
              <a:t>{p' = v, v' = g - a*(f/m), t' = 1, m' = -a*(f/(</a:t>
            </a:r>
            <a:r>
              <a:rPr lang="en-US" dirty="0" err="1"/>
              <a:t>isp</a:t>
            </a:r>
            <a:r>
              <a:rPr lang="en-US" dirty="0"/>
              <a:t>*</a:t>
            </a:r>
            <a:r>
              <a:rPr lang="en-US" dirty="0" err="1"/>
              <a:t>ge</a:t>
            </a:r>
            <a:r>
              <a:rPr lang="en-US" dirty="0" smtClean="0"/>
              <a:t>))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                &amp; </a:t>
            </a:r>
            <a:r>
              <a:rPr lang="en-US" dirty="0"/>
              <a:t>p &gt;= 0 &amp; v &gt;= 0 &amp; t &lt;= T &amp; m &gt;= </a:t>
            </a:r>
            <a:r>
              <a:rPr lang="en-US" dirty="0" err="1"/>
              <a:t>dm</a:t>
            </a:r>
            <a:r>
              <a:rPr lang="en-US" dirty="0" smtClean="0"/>
              <a:t>}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@</a:t>
            </a:r>
            <a:r>
              <a:rPr lang="en-US" dirty="0"/>
              <a:t>invariant(m &lt;= mi, p &gt;= -v^2/(2*(g-(f/m))))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   )*@invariant(p &gt;= -v^2/(2*(g-(f/m))) &amp; p &gt;= 0 &amp; m &lt;= mi &amp; m &gt;= </a:t>
            </a:r>
            <a:r>
              <a:rPr lang="en-US" dirty="0" err="1"/>
              <a:t>dm</a:t>
            </a:r>
            <a:r>
              <a:rPr lang="en-US" dirty="0"/>
              <a:t> &amp; v &gt;= 0);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</a:t>
            </a:r>
            <a:r>
              <a:rPr lang="en-US" dirty="0" smtClean="0"/>
              <a:t>] </a:t>
            </a:r>
            <a:r>
              <a:rPr lang="en-US" dirty="0"/>
              <a:t>(p &gt;= -v^2/(2*(g-(f/m</a:t>
            </a:r>
            <a:r>
              <a:rPr lang="en-US" dirty="0" smtClean="0"/>
              <a:t>))) </a:t>
            </a:r>
            <a:r>
              <a:rPr lang="en-US" dirty="0"/>
              <a:t>&amp; p &gt;= 0)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23284" y="906379"/>
            <a:ext cx="303195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Problem!</a:t>
            </a:r>
          </a:p>
          <a:p>
            <a:r>
              <a:rPr lang="en-US" dirty="0" smtClean="0"/>
              <a:t>My version doesn’t prove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Keymaera</a:t>
            </a:r>
            <a:r>
              <a:rPr lang="en-US" dirty="0" smtClean="0"/>
              <a:t>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01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Model (from Asteroid Approach)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0254"/>
            <a:ext cx="7772400" cy="476049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(</a:t>
            </a:r>
            <a:r>
              <a:rPr lang="en-US" dirty="0" err="1"/>
              <a:t>ge</a:t>
            </a:r>
            <a:r>
              <a:rPr lang="en-US" dirty="0"/>
              <a:t> = 9.81 /* earth's gravity, part of ISP </a:t>
            </a:r>
            <a:r>
              <a:rPr lang="en-US" dirty="0" smtClean="0"/>
              <a:t>*/     </a:t>
            </a:r>
            <a:r>
              <a:rPr lang="en-US" dirty="0"/>
              <a:t>&amp; mi = </a:t>
            </a:r>
            <a:r>
              <a:rPr lang="en-US" dirty="0" err="1"/>
              <a:t>dm</a:t>
            </a:r>
            <a:r>
              <a:rPr lang="en-US" dirty="0"/>
              <a:t> + M /* initial mass </a:t>
            </a:r>
            <a:r>
              <a:rPr lang="en-US" dirty="0" smtClean="0"/>
              <a:t>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 smtClean="0"/>
              <a:t>     </a:t>
            </a:r>
            <a:r>
              <a:rPr lang="en-US" dirty="0"/>
              <a:t>&amp; m = mi /* initialize mass </a:t>
            </a:r>
            <a:r>
              <a:rPr lang="en-US" dirty="0" smtClean="0"/>
              <a:t>*/     </a:t>
            </a:r>
            <a:r>
              <a:rPr lang="en-US" dirty="0"/>
              <a:t>&amp; f &gt; 0 /* force of </a:t>
            </a:r>
            <a:r>
              <a:rPr lang="en-US" dirty="0" err="1"/>
              <a:t>thuster</a:t>
            </a:r>
            <a:r>
              <a:rPr lang="en-US" dirty="0"/>
              <a:t> 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&amp; </a:t>
            </a:r>
            <a:r>
              <a:rPr lang="en-US" dirty="0" err="1"/>
              <a:t>isp</a:t>
            </a:r>
            <a:r>
              <a:rPr lang="en-US" dirty="0"/>
              <a:t> &gt; 0 /* engine ISP </a:t>
            </a:r>
            <a:r>
              <a:rPr lang="en-US" dirty="0" smtClean="0"/>
              <a:t>*/     </a:t>
            </a:r>
            <a:r>
              <a:rPr lang="en-US" dirty="0"/>
              <a:t>&amp; M &gt; 0 /* fuel mass </a:t>
            </a:r>
            <a:r>
              <a:rPr lang="en-US" dirty="0" smtClean="0"/>
              <a:t>*/     </a:t>
            </a:r>
            <a:r>
              <a:rPr lang="en-US" dirty="0"/>
              <a:t>&amp; </a:t>
            </a:r>
            <a:r>
              <a:rPr lang="en-US" dirty="0" err="1"/>
              <a:t>dm</a:t>
            </a:r>
            <a:r>
              <a:rPr lang="en-US" dirty="0"/>
              <a:t> &gt; 0 /* dry mass </a:t>
            </a:r>
            <a:r>
              <a:rPr lang="en-US" dirty="0" smtClean="0"/>
              <a:t>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 smtClean="0"/>
              <a:t>     </a:t>
            </a:r>
            <a:r>
              <a:rPr lang="en-US" dirty="0"/>
              <a:t>&amp; T &gt; 0  /* time constant is necessary, positive 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&amp; v &gt;= 0 /* we must be either nonmoving or accelerating </a:t>
            </a:r>
            <a:r>
              <a:rPr lang="en-US" dirty="0" smtClean="0"/>
              <a:t>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 smtClean="0"/>
              <a:t>     </a:t>
            </a:r>
            <a:r>
              <a:rPr lang="en-US" dirty="0"/>
              <a:t>&amp; f &gt;= 2*m*g /* f &gt;= 2*ma, derived through the proof 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&amp; g &gt; 0  /* gravity acceleration is necessary, positive 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&amp; p &gt;= -v^2/(2*(g-(f/mi))) /* we must be able to brake and safely </a:t>
            </a:r>
            <a:r>
              <a:rPr lang="en-US" dirty="0" smtClean="0"/>
              <a:t>stop */   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   &amp; </a:t>
            </a:r>
            <a:r>
              <a:rPr lang="en-US" dirty="0"/>
              <a:t>p &gt;= 0) /* we must be on the positive side 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   </a:t>
            </a:r>
            <a:r>
              <a:rPr lang="en-US" dirty="0" smtClean="0"/>
              <a:t>-&gt; [</a:t>
            </a:r>
            <a:endParaRPr lang="en-US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</a:t>
            </a:r>
            <a:r>
              <a:rPr lang="en-US" dirty="0" smtClean="0"/>
              <a:t>    (</a:t>
            </a:r>
            <a:r>
              <a:rPr lang="en-US" dirty="0"/>
              <a:t>if (p - v*T - (1/2)*g*T^2 &gt; -(</a:t>
            </a:r>
            <a:r>
              <a:rPr lang="en-US" dirty="0" err="1"/>
              <a:t>v+g</a:t>
            </a:r>
            <a:r>
              <a:rPr lang="en-US" dirty="0"/>
              <a:t>*T)^2/(2*(g-(f/mi)))) </a:t>
            </a:r>
            <a:r>
              <a:rPr lang="en-US" dirty="0" smtClean="0"/>
              <a:t>then  </a:t>
            </a:r>
            <a:r>
              <a:rPr lang="en-US" dirty="0"/>
              <a:t>a := </a:t>
            </a:r>
            <a:r>
              <a:rPr lang="en-US" dirty="0" smtClean="0"/>
              <a:t>0  else  </a:t>
            </a:r>
            <a:r>
              <a:rPr lang="en-US" dirty="0"/>
              <a:t>a := </a:t>
            </a:r>
            <a:r>
              <a:rPr lang="en-US" dirty="0" smtClean="0"/>
              <a:t>1  fi</a:t>
            </a:r>
            <a:r>
              <a:rPr lang="en-US" dirty="0"/>
              <a:t>;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   t := 0</a:t>
            </a:r>
            <a:r>
              <a:rPr lang="en-US" dirty="0" smtClean="0"/>
              <a:t>; </a:t>
            </a:r>
            <a:r>
              <a:rPr lang="en-US" dirty="0"/>
              <a:t>{p' = v, v' = g - a*(f/m), t' = 1, m' = -a*(f/(</a:t>
            </a:r>
            <a:r>
              <a:rPr lang="en-US" dirty="0" err="1"/>
              <a:t>isp</a:t>
            </a:r>
            <a:r>
              <a:rPr lang="en-US" dirty="0"/>
              <a:t>*</a:t>
            </a:r>
            <a:r>
              <a:rPr lang="en-US" dirty="0" err="1"/>
              <a:t>ge</a:t>
            </a:r>
            <a:r>
              <a:rPr lang="en-US" dirty="0" smtClean="0"/>
              <a:t>))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                &amp; </a:t>
            </a:r>
            <a:r>
              <a:rPr lang="en-US" dirty="0"/>
              <a:t>p &gt;= 0 &amp; v &gt;= 0 &amp; t &lt;= T &amp; m &gt;= </a:t>
            </a:r>
            <a:r>
              <a:rPr lang="en-US" dirty="0" err="1"/>
              <a:t>dm</a:t>
            </a:r>
            <a:r>
              <a:rPr lang="en-US" dirty="0" smtClean="0"/>
              <a:t>}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@</a:t>
            </a:r>
            <a:r>
              <a:rPr lang="en-US" dirty="0"/>
              <a:t>invariant(m &lt;= mi, p &gt;= -v^2/(2*(g-(f/m))))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   )*@invariant(p &gt;= -v^2/(2*(g-(f/m))) &amp; p &gt;= 0 &amp; m &lt;= mi &amp; m &gt;= </a:t>
            </a:r>
            <a:r>
              <a:rPr lang="en-US" dirty="0" err="1"/>
              <a:t>dm</a:t>
            </a:r>
            <a:r>
              <a:rPr lang="en-US" dirty="0"/>
              <a:t> &amp; v &gt;= 0);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</a:t>
            </a:r>
            <a:r>
              <a:rPr lang="en-US" dirty="0" smtClean="0"/>
              <a:t>] </a:t>
            </a:r>
            <a:r>
              <a:rPr lang="en-US" dirty="0"/>
              <a:t>(p &gt;= -v^2/(2*(g-(f/m</a:t>
            </a:r>
            <a:r>
              <a:rPr lang="en-US" dirty="0" smtClean="0"/>
              <a:t>))) </a:t>
            </a:r>
            <a:r>
              <a:rPr lang="en-US" dirty="0"/>
              <a:t>&amp; p &gt;= 0)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23284" y="906379"/>
            <a:ext cx="303195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Problem!</a:t>
            </a:r>
          </a:p>
          <a:p>
            <a:r>
              <a:rPr lang="en-US" dirty="0" smtClean="0"/>
              <a:t>My version doesn’t prove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Keymaera</a:t>
            </a:r>
            <a:r>
              <a:rPr lang="en-US" dirty="0" smtClean="0"/>
              <a:t> X, with adapted approach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23284" y="2273968"/>
            <a:ext cx="303195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Problem!</a:t>
            </a:r>
          </a:p>
          <a:p>
            <a:r>
              <a:rPr lang="en-US" dirty="0" smtClean="0"/>
              <a:t>Literal conversion doesn’t prove either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4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59833" y="4832684"/>
            <a:ext cx="637674" cy="3168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60093" y="5149516"/>
            <a:ext cx="1431759" cy="3168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0254"/>
            <a:ext cx="7772400" cy="476049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(</a:t>
            </a:r>
            <a:r>
              <a:rPr lang="en-US" dirty="0" err="1"/>
              <a:t>ge</a:t>
            </a:r>
            <a:r>
              <a:rPr lang="en-US" dirty="0"/>
              <a:t> = 9.81 /* earth's gravity, part of ISP </a:t>
            </a:r>
            <a:r>
              <a:rPr lang="en-US" dirty="0" smtClean="0"/>
              <a:t>*/     </a:t>
            </a:r>
            <a:r>
              <a:rPr lang="en-US" dirty="0"/>
              <a:t>&amp; mi = </a:t>
            </a:r>
            <a:r>
              <a:rPr lang="en-US" dirty="0" err="1"/>
              <a:t>dm</a:t>
            </a:r>
            <a:r>
              <a:rPr lang="en-US" dirty="0"/>
              <a:t> + M /* initial mass </a:t>
            </a:r>
            <a:r>
              <a:rPr lang="en-US" dirty="0" smtClean="0"/>
              <a:t>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 smtClean="0"/>
              <a:t>     </a:t>
            </a:r>
            <a:r>
              <a:rPr lang="en-US" dirty="0"/>
              <a:t>&amp; m = mi /* initialize mass </a:t>
            </a:r>
            <a:r>
              <a:rPr lang="en-US" dirty="0" smtClean="0"/>
              <a:t>*/     </a:t>
            </a:r>
            <a:r>
              <a:rPr lang="en-US" dirty="0"/>
              <a:t>&amp; f &gt; 0 /* force of </a:t>
            </a:r>
            <a:r>
              <a:rPr lang="en-US" dirty="0" err="1"/>
              <a:t>thuster</a:t>
            </a:r>
            <a:r>
              <a:rPr lang="en-US" dirty="0"/>
              <a:t> 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&amp; </a:t>
            </a:r>
            <a:r>
              <a:rPr lang="en-US" dirty="0" err="1"/>
              <a:t>isp</a:t>
            </a:r>
            <a:r>
              <a:rPr lang="en-US" dirty="0"/>
              <a:t> &gt; 0 /* engine ISP </a:t>
            </a:r>
            <a:r>
              <a:rPr lang="en-US" dirty="0" smtClean="0"/>
              <a:t>*/     </a:t>
            </a:r>
            <a:r>
              <a:rPr lang="en-US" dirty="0"/>
              <a:t>&amp; M &gt; 0 /* fuel mass </a:t>
            </a:r>
            <a:r>
              <a:rPr lang="en-US" dirty="0" smtClean="0"/>
              <a:t>*/     </a:t>
            </a:r>
            <a:r>
              <a:rPr lang="en-US" dirty="0"/>
              <a:t>&amp; </a:t>
            </a:r>
            <a:r>
              <a:rPr lang="en-US" dirty="0" err="1"/>
              <a:t>dm</a:t>
            </a:r>
            <a:r>
              <a:rPr lang="en-US" dirty="0"/>
              <a:t> &gt; 0 /* dry mass </a:t>
            </a:r>
            <a:r>
              <a:rPr lang="en-US" dirty="0" smtClean="0"/>
              <a:t>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 smtClean="0"/>
              <a:t>     </a:t>
            </a:r>
            <a:r>
              <a:rPr lang="en-US" dirty="0"/>
              <a:t>&amp; T &gt; 0  /* time constant is necessary, positive 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&amp; v &gt;= 0 /* we must be either nonmoving or accelerating </a:t>
            </a:r>
            <a:r>
              <a:rPr lang="en-US" dirty="0" smtClean="0"/>
              <a:t>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 smtClean="0"/>
              <a:t>     </a:t>
            </a:r>
            <a:r>
              <a:rPr lang="en-US" dirty="0"/>
              <a:t>&amp; f &gt;= 2*m*g /* f &gt;= 2*ma, derived through the proof 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&amp; g &gt; 0  /* gravity acceleration is necessary, positive 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&amp; p &gt;= -v^2/(2*(g-(f/mi))) /* we must be able to brake and safely </a:t>
            </a:r>
            <a:r>
              <a:rPr lang="en-US" dirty="0" smtClean="0"/>
              <a:t>stop */   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   &amp; </a:t>
            </a:r>
            <a:r>
              <a:rPr lang="en-US" dirty="0"/>
              <a:t>p &gt;= 0) /* we must be on the positive side */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   </a:t>
            </a:r>
            <a:r>
              <a:rPr lang="en-US" dirty="0" smtClean="0"/>
              <a:t>-&gt; [</a:t>
            </a:r>
            <a:endParaRPr lang="en-US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</a:t>
            </a:r>
            <a:r>
              <a:rPr lang="en-US" dirty="0" smtClean="0"/>
              <a:t>    (</a:t>
            </a:r>
            <a:r>
              <a:rPr lang="en-US" dirty="0"/>
              <a:t>if (p - v*T - (1/2)*g*T^2 &gt; -(</a:t>
            </a:r>
            <a:r>
              <a:rPr lang="en-US" dirty="0" err="1"/>
              <a:t>v+g</a:t>
            </a:r>
            <a:r>
              <a:rPr lang="en-US" dirty="0"/>
              <a:t>*T)^2/(2*(g-(f/mi)))) </a:t>
            </a:r>
            <a:r>
              <a:rPr lang="en-US" dirty="0" smtClean="0"/>
              <a:t>then  </a:t>
            </a:r>
            <a:r>
              <a:rPr lang="en-US" dirty="0"/>
              <a:t>a := </a:t>
            </a:r>
            <a:r>
              <a:rPr lang="en-US" dirty="0" smtClean="0"/>
              <a:t>0  else  </a:t>
            </a:r>
            <a:r>
              <a:rPr lang="en-US" dirty="0"/>
              <a:t>a := </a:t>
            </a:r>
            <a:r>
              <a:rPr lang="en-US" dirty="0" smtClean="0"/>
              <a:t>1  fi</a:t>
            </a:r>
            <a:r>
              <a:rPr lang="en-US" dirty="0"/>
              <a:t>;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   t := 0</a:t>
            </a:r>
            <a:r>
              <a:rPr lang="en-US" dirty="0" smtClean="0"/>
              <a:t>; </a:t>
            </a:r>
            <a:r>
              <a:rPr lang="en-US" dirty="0"/>
              <a:t>{p' = v, v' = g - a*(f/m), t' = 1, m' = -a*(f/(</a:t>
            </a:r>
            <a:r>
              <a:rPr lang="en-US" dirty="0" err="1"/>
              <a:t>isp</a:t>
            </a:r>
            <a:r>
              <a:rPr lang="en-US" dirty="0"/>
              <a:t>*</a:t>
            </a:r>
            <a:r>
              <a:rPr lang="en-US" dirty="0" err="1"/>
              <a:t>ge</a:t>
            </a:r>
            <a:r>
              <a:rPr lang="en-US" dirty="0" smtClean="0"/>
              <a:t>))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                &amp; </a:t>
            </a:r>
            <a:r>
              <a:rPr lang="en-US" dirty="0"/>
              <a:t>p &gt;= 0 &amp; v &gt;= 0 &amp; t &lt;= T &amp; m &gt;= </a:t>
            </a:r>
            <a:r>
              <a:rPr lang="en-US" dirty="0" err="1"/>
              <a:t>dm</a:t>
            </a:r>
            <a:r>
              <a:rPr lang="en-US" dirty="0" smtClean="0"/>
              <a:t>}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@</a:t>
            </a:r>
            <a:r>
              <a:rPr lang="en-US" dirty="0"/>
              <a:t>invariant(m &lt;= mi, p &gt;= -v^2/(2*(g-(f/m))))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    )*@invariant(p &gt;= -v^2/(2*(g-(f/m))) &amp; p &gt;= 0 &amp; m &lt;= mi &amp; m &gt;= </a:t>
            </a:r>
            <a:r>
              <a:rPr lang="en-US" dirty="0" err="1"/>
              <a:t>dm</a:t>
            </a:r>
            <a:r>
              <a:rPr lang="en-US" dirty="0"/>
              <a:t> &amp; v &gt;= 0);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    </a:t>
            </a:r>
            <a:r>
              <a:rPr lang="en-US" dirty="0" smtClean="0"/>
              <a:t>] </a:t>
            </a:r>
            <a:r>
              <a:rPr lang="en-US" dirty="0"/>
              <a:t>(p &gt;= -v^2/(2*(g-(f/m</a:t>
            </a:r>
            <a:r>
              <a:rPr lang="en-US" dirty="0" smtClean="0"/>
              <a:t>))) </a:t>
            </a:r>
            <a:r>
              <a:rPr lang="en-US" dirty="0"/>
              <a:t>&amp; p &gt;= 0)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Model (from Asteroid Approach)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197768" y="4315688"/>
            <a:ext cx="3549316" cy="51699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23284" y="906379"/>
            <a:ext cx="303195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Problem!</a:t>
            </a:r>
          </a:p>
          <a:p>
            <a:r>
              <a:rPr lang="en-US" dirty="0" smtClean="0"/>
              <a:t>My version doesn’t prove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Keymaera</a:t>
            </a:r>
            <a:r>
              <a:rPr lang="en-US" dirty="0" smtClean="0"/>
              <a:t> X, with adapted approach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23284" y="2273968"/>
            <a:ext cx="303195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Problem!</a:t>
            </a:r>
          </a:p>
          <a:p>
            <a:r>
              <a:rPr lang="en-US" dirty="0" smtClean="0"/>
              <a:t>Literal conversion doesn’t prove either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23284" y="3392358"/>
            <a:ext cx="303195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Big Problem!</a:t>
            </a:r>
          </a:p>
          <a:p>
            <a:r>
              <a:rPr lang="en-US" dirty="0" smtClean="0"/>
              <a:t>Model has serious typo; original proof is meaningless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94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 asteroid approach model</a:t>
            </a:r>
          </a:p>
          <a:p>
            <a:pPr lvl="1"/>
            <a:r>
              <a:rPr lang="en-US" dirty="0" smtClean="0"/>
              <a:t>Decided to go event based, hopefully simpler to prove</a:t>
            </a:r>
          </a:p>
          <a:p>
            <a:pPr lvl="1"/>
            <a:r>
              <a:rPr lang="en-US" dirty="0" smtClean="0"/>
              <a:t>More abstract, but would expect to still be applicable</a:t>
            </a:r>
          </a:p>
          <a:p>
            <a:r>
              <a:rPr lang="en-US" dirty="0" smtClean="0"/>
              <a:t>Try to prove the corrected asteroid approach model</a:t>
            </a:r>
          </a:p>
          <a:p>
            <a:r>
              <a:rPr lang="en-US" dirty="0" smtClean="0"/>
              <a:t>By the time I figured out these problems, no time left to go further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822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65</TotalTime>
  <Words>2173</Words>
  <Application>Microsoft Office PowerPoint</Application>
  <PresentationFormat>On-screen Show (4:3)</PresentationFormat>
  <Paragraphs>162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Consolas</vt:lpstr>
      <vt:lpstr>Celestial</vt:lpstr>
      <vt:lpstr>Drone Ship Lander</vt:lpstr>
      <vt:lpstr>Scenario</vt:lpstr>
      <vt:lpstr>Previous Work (fall 2014)</vt:lpstr>
      <vt:lpstr>Initial Goals</vt:lpstr>
      <vt:lpstr>Starting Model (from Asteroid Approach)</vt:lpstr>
      <vt:lpstr>Starting Model (from Asteroid Approach)</vt:lpstr>
      <vt:lpstr>Starting Model (from Asteroid Approach)</vt:lpstr>
      <vt:lpstr>Starting Model (from Asteroid Approach)</vt:lpstr>
      <vt:lpstr>New Goal</vt:lpstr>
      <vt:lpstr>Model</vt:lpstr>
      <vt:lpstr>Proof Overview</vt:lpstr>
      <vt:lpstr>Conclusion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Drone Ship Lander</dc:title>
  <dc:creator>David Kyle</dc:creator>
  <cp:lastModifiedBy>David Kyle</cp:lastModifiedBy>
  <cp:revision>7</cp:revision>
  <dcterms:created xsi:type="dcterms:W3CDTF">2016-05-05T13:43:02Z</dcterms:created>
  <dcterms:modified xsi:type="dcterms:W3CDTF">2016-05-05T14:48:04Z</dcterms:modified>
</cp:coreProperties>
</file>